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29"/>
  </p:handoutMasterIdLst>
  <p:sldIdLst>
    <p:sldId id="256" r:id="rId3"/>
    <p:sldId id="258" r:id="rId4"/>
    <p:sldId id="280" r:id="rId5"/>
    <p:sldId id="257" r:id="rId6"/>
    <p:sldId id="279" r:id="rId7"/>
    <p:sldId id="259" r:id="rId8"/>
    <p:sldId id="261" r:id="rId9"/>
    <p:sldId id="262" r:id="rId10"/>
    <p:sldId id="263" r:id="rId11"/>
    <p:sldId id="281" r:id="rId12"/>
    <p:sldId id="282" r:id="rId13"/>
    <p:sldId id="283" r:id="rId14"/>
    <p:sldId id="284" r:id="rId15"/>
    <p:sldId id="285" r:id="rId16"/>
    <p:sldId id="264" r:id="rId17"/>
    <p:sldId id="265" r:id="rId18"/>
    <p:sldId id="266" r:id="rId19"/>
    <p:sldId id="272" r:id="rId20"/>
    <p:sldId id="274" r:id="rId21"/>
    <p:sldId id="268" r:id="rId22"/>
    <p:sldId id="270" r:id="rId23"/>
    <p:sldId id="273" r:id="rId24"/>
    <p:sldId id="286" r:id="rId25"/>
    <p:sldId id="275" r:id="rId26"/>
    <p:sldId id="278" r:id="rId27"/>
    <p:sldId id="271" r:id="rId28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64E55-4503-4A09-88A5-4B6F81E86166}" type="datetimeFigureOut">
              <a:rPr lang="ro-RO" smtClean="0"/>
              <a:t>25.10.2017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FC136-AF59-4499-9E6E-98274D7A778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2895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15656" y="2492896"/>
            <a:ext cx="8572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3600" b="1" dirty="0" smtClean="0">
              <a:solidFill>
                <a:schemeClr val="bg1"/>
              </a:solidFill>
            </a:endParaRPr>
          </a:p>
          <a:p>
            <a:r>
              <a:rPr lang="en-GB" sz="3600" b="1" dirty="0" smtClean="0">
                <a:solidFill>
                  <a:schemeClr val="bg1"/>
                </a:solidFill>
              </a:rPr>
              <a:t>STUDIU DE CAZ </a:t>
            </a:r>
          </a:p>
          <a:p>
            <a:endParaRPr lang="ro-RO" sz="3600" b="1" dirty="0" smtClean="0">
              <a:solidFill>
                <a:schemeClr val="bg1"/>
              </a:solidFill>
            </a:endParaRPr>
          </a:p>
          <a:p>
            <a:r>
              <a:rPr lang="en-GB" sz="3600" b="1" dirty="0" smtClean="0">
                <a:solidFill>
                  <a:schemeClr val="bg1"/>
                </a:solidFill>
              </a:rPr>
              <a:t>KRONOSPAN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SEBES S.A.</a:t>
            </a:r>
          </a:p>
          <a:p>
            <a:endParaRPr lang="en-GB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-3636912" y="6381328"/>
            <a:ext cx="8820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Octombrie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2017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6516216" y="289559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BAT</a:t>
            </a:r>
            <a:r>
              <a:rPr lang="ro-RO" b="1" cap="all" dirty="0" smtClean="0">
                <a:solidFill>
                  <a:schemeClr val="bg1"/>
                </a:solidFill>
                <a:ea typeface="+mj-ea"/>
                <a:cs typeface="+mj-cs"/>
              </a:rPr>
              <a:t> / 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BREF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10" name="TextBox 9"/>
          <p:cNvSpPr txBox="1"/>
          <p:nvPr/>
        </p:nvSpPr>
        <p:spPr>
          <a:xfrm>
            <a:off x="465790" y="1124744"/>
            <a:ext cx="8354682" cy="51809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b="1" dirty="0" err="1" smtClean="0">
                <a:solidFill>
                  <a:srgbClr val="0A66B0"/>
                </a:solidFill>
                <a:latin typeface="Arial" pitchFamily="34" charset="0"/>
                <a:cs typeface="Arial" pitchFamily="34" charset="0"/>
              </a:rPr>
              <a:t>Documente</a:t>
            </a:r>
            <a:r>
              <a:rPr lang="en-US" b="1" dirty="0" smtClean="0">
                <a:solidFill>
                  <a:srgbClr val="0A66B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smtClean="0">
                <a:solidFill>
                  <a:srgbClr val="0A66B0"/>
                </a:solidFill>
                <a:latin typeface="Arial" pitchFamily="34" charset="0"/>
                <a:cs typeface="Arial" pitchFamily="34" charset="0"/>
              </a:rPr>
              <a:t>utilizate</a:t>
            </a:r>
            <a:endParaRPr lang="en-US" b="1" dirty="0">
              <a:solidFill>
                <a:srgbClr val="0A66B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Documente de referință BAT:</a:t>
            </a:r>
          </a:p>
          <a:p>
            <a:pPr marL="742950" lvl="1" indent="-285750" algn="just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o-RO" sz="1600" dirty="0" smtClean="0">
                <a:latin typeface="Arial" pitchFamily="34" charset="0"/>
                <a:cs typeface="Arial" pitchFamily="34" charset="0"/>
              </a:rPr>
              <a:t>Reference Document on Best Available Techniques in the Large Volume </a:t>
            </a:r>
            <a:br>
              <a:rPr lang="ro-RO" sz="1600" dirty="0" smtClean="0">
                <a:latin typeface="Arial" pitchFamily="34" charset="0"/>
                <a:cs typeface="Arial" pitchFamily="34" charset="0"/>
              </a:rPr>
            </a:br>
            <a:r>
              <a:rPr lang="ro-RO" sz="1600" dirty="0" smtClean="0">
                <a:latin typeface="Arial" pitchFamily="34" charset="0"/>
                <a:cs typeface="Arial" pitchFamily="34" charset="0"/>
              </a:rPr>
              <a:t>Organic Chemical Industry – February 2003 (LVOC)</a:t>
            </a:r>
          </a:p>
          <a:p>
            <a:pPr marL="742950" lvl="1" indent="-285750" algn="just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o-RO" sz="1600" dirty="0">
                <a:latin typeface="Arial" pitchFamily="34" charset="0"/>
                <a:cs typeface="Arial" pitchFamily="34" charset="0"/>
              </a:rPr>
              <a:t>Best Available Techniques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(BAT) Reference Document for the Production of Wood-</a:t>
            </a:r>
            <a:br>
              <a:rPr lang="ro-RO" sz="1600" dirty="0" smtClean="0">
                <a:latin typeface="Arial" pitchFamily="34" charset="0"/>
                <a:cs typeface="Arial" pitchFamily="34" charset="0"/>
              </a:rPr>
            </a:br>
            <a:r>
              <a:rPr lang="ro-RO" sz="1600" dirty="0" smtClean="0">
                <a:latin typeface="Arial" pitchFamily="34" charset="0"/>
                <a:cs typeface="Arial" pitchFamily="34" charset="0"/>
              </a:rPr>
              <a:t>based Panels – 2016 (WBP)</a:t>
            </a:r>
          </a:p>
          <a:p>
            <a:pPr marL="742950" lvl="1" indent="-285750" algn="just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o-RO" sz="1600" dirty="0">
                <a:latin typeface="Arial" pitchFamily="34" charset="0"/>
                <a:cs typeface="Arial" pitchFamily="34" charset="0"/>
              </a:rPr>
              <a:t>Reference Document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ro-RO" sz="1600" dirty="0">
                <a:latin typeface="Arial" pitchFamily="34" charset="0"/>
                <a:cs typeface="Arial" pitchFamily="34" charset="0"/>
              </a:rPr>
              <a:t>Best Available Techniques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on Emissions from Storage </a:t>
            </a:r>
            <a:r>
              <a:rPr lang="ro-RO" sz="1600" dirty="0">
                <a:latin typeface="Arial" pitchFamily="34" charset="0"/>
                <a:cs typeface="Arial" pitchFamily="34" charset="0"/>
              </a:rPr>
              <a:t>–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1600" dirty="0" smtClean="0">
                <a:latin typeface="Arial" pitchFamily="34" charset="0"/>
                <a:cs typeface="Arial" pitchFamily="34" charset="0"/>
              </a:rPr>
            </a:br>
            <a:r>
              <a:rPr lang="ro-RO" sz="1600" dirty="0" smtClean="0">
                <a:latin typeface="Arial" pitchFamily="34" charset="0"/>
                <a:cs typeface="Arial" pitchFamily="34" charset="0"/>
              </a:rPr>
              <a:t>July 2006 (EFS)</a:t>
            </a:r>
          </a:p>
          <a:p>
            <a:pPr marL="742950" lvl="1" indent="-285750" algn="just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o-RO" sz="1600" dirty="0" smtClean="0">
                <a:latin typeface="Arial" pitchFamily="34" charset="0"/>
                <a:cs typeface="Arial" pitchFamily="34" charset="0"/>
              </a:rPr>
              <a:t>Reference Document on the General Principles of Monitoring – July 2003 (ROM)</a:t>
            </a:r>
            <a:endParaRPr lang="ro-RO" sz="1600" dirty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Best Available Techniques (BAT)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Reference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Document for Common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Waste Water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Waste Gas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Treatment/Management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Systems in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Chemical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Sector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 - 2016 </a:t>
            </a:r>
            <a:br>
              <a:rPr lang="ro-RO" sz="1600" dirty="0" smtClean="0">
                <a:latin typeface="Arial" pitchFamily="34" charset="0"/>
                <a:cs typeface="Arial" pitchFamily="34" charset="0"/>
              </a:rPr>
            </a:br>
            <a:r>
              <a:rPr lang="ro-RO" sz="1600" dirty="0" smtClean="0">
                <a:latin typeface="Arial" pitchFamily="34" charset="0"/>
                <a:cs typeface="Arial" pitchFamily="34" charset="0"/>
              </a:rPr>
              <a:t>(CWW)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Concluzii BAT</a:t>
            </a:r>
          </a:p>
          <a:p>
            <a:pPr marL="742950" lvl="1" indent="-285750" algn="just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o-RO" sz="1600" dirty="0">
                <a:latin typeface="Arial" pitchFamily="34" charset="0"/>
                <a:cs typeface="Arial" pitchFamily="34" charset="0"/>
              </a:rPr>
              <a:t>Decizia de punere în aplicare (UE) 2015/2119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de  </a:t>
            </a:r>
            <a:r>
              <a:rPr lang="ro-RO" sz="1600" dirty="0">
                <a:latin typeface="Arial" pitchFamily="34" charset="0"/>
                <a:cs typeface="Arial" pitchFamily="34" charset="0"/>
              </a:rPr>
              <a:t>stabilire a  concluziilor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privind  </a:t>
            </a:r>
            <a:br>
              <a:rPr lang="ro-RO" sz="1600" dirty="0" smtClean="0">
                <a:latin typeface="Arial" pitchFamily="34" charset="0"/>
                <a:cs typeface="Arial" pitchFamily="34" charset="0"/>
              </a:rPr>
            </a:br>
            <a:r>
              <a:rPr lang="ro-RO" sz="1600" dirty="0" smtClean="0">
                <a:latin typeface="Arial" pitchFamily="34" charset="0"/>
                <a:cs typeface="Arial" pitchFamily="34" charset="0"/>
              </a:rPr>
              <a:t>cele  </a:t>
            </a:r>
            <a:r>
              <a:rPr lang="ro-RO" sz="1600" dirty="0">
                <a:latin typeface="Arial" pitchFamily="34" charset="0"/>
                <a:cs typeface="Arial" pitchFamily="34" charset="0"/>
              </a:rPr>
              <a:t>mai  bune  tehnici disponibile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o-RO" sz="1600" dirty="0">
                <a:latin typeface="Arial" pitchFamily="34" charset="0"/>
                <a:cs typeface="Arial" pitchFamily="34" charset="0"/>
              </a:rPr>
              <a:t>BAT)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ro-RO" sz="1600" dirty="0">
                <a:latin typeface="Arial" pitchFamily="34" charset="0"/>
                <a:cs typeface="Arial" pitchFamily="34" charset="0"/>
              </a:rPr>
              <a:t>producerea de 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panouri </a:t>
            </a:r>
            <a:r>
              <a:rPr lang="ro-RO" sz="1600" dirty="0">
                <a:latin typeface="Arial" pitchFamily="34" charset="0"/>
                <a:cs typeface="Arial" pitchFamily="34" charset="0"/>
              </a:rPr>
              <a:t>pe bază de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lemn</a:t>
            </a:r>
          </a:p>
          <a:p>
            <a:pPr marL="742950" lvl="1" indent="-285750" algn="just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o-RO" sz="1600" dirty="0">
                <a:latin typeface="Arial" pitchFamily="34" charset="0"/>
                <a:cs typeface="Arial" pitchFamily="34" charset="0"/>
              </a:rPr>
              <a:t>Decizia de punere în aplicare (UE)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2016/902 </a:t>
            </a:r>
            <a:r>
              <a:rPr lang="ro-RO" sz="1600" dirty="0">
                <a:latin typeface="Arial" pitchFamily="34" charset="0"/>
                <a:cs typeface="Arial" pitchFamily="34" charset="0"/>
              </a:rPr>
              <a:t>de  stabilire a  concluziilor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privind  </a:t>
            </a:r>
            <a:br>
              <a:rPr lang="ro-RO" sz="1600" dirty="0" smtClean="0">
                <a:latin typeface="Arial" pitchFamily="34" charset="0"/>
                <a:cs typeface="Arial" pitchFamily="34" charset="0"/>
              </a:rPr>
            </a:br>
            <a:r>
              <a:rPr lang="ro-RO" sz="1600" dirty="0" smtClean="0">
                <a:latin typeface="Arial" pitchFamily="34" charset="0"/>
                <a:cs typeface="Arial" pitchFamily="34" charset="0"/>
              </a:rPr>
              <a:t>cele  </a:t>
            </a:r>
            <a:r>
              <a:rPr lang="ro-RO" sz="1600" dirty="0">
                <a:latin typeface="Arial" pitchFamily="34" charset="0"/>
                <a:cs typeface="Arial" pitchFamily="34" charset="0"/>
              </a:rPr>
              <a:t>mai  bune  tehnici disponibile (BAT) pentru sistemele comune de tratare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/</a:t>
            </a:r>
            <a:br>
              <a:rPr lang="ro-RO" sz="1600" dirty="0" smtClean="0">
                <a:latin typeface="Arial" pitchFamily="34" charset="0"/>
                <a:cs typeface="Arial" pitchFamily="34" charset="0"/>
              </a:rPr>
            </a:br>
            <a:r>
              <a:rPr lang="ro-RO" sz="1600" dirty="0" smtClean="0">
                <a:latin typeface="Arial" pitchFamily="34" charset="0"/>
                <a:cs typeface="Arial" pitchFamily="34" charset="0"/>
              </a:rPr>
              <a:t>gestionare </a:t>
            </a:r>
            <a:r>
              <a:rPr lang="ro-RO" sz="1600" dirty="0">
                <a:latin typeface="Arial" pitchFamily="34" charset="0"/>
                <a:cs typeface="Arial" pitchFamily="34" charset="0"/>
              </a:rPr>
              <a:t>a apelor reziduale și a gazelor reziduale în sectorul chimic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ro-RO" b="1" cap="all" dirty="0" smtClean="0">
                <a:solidFill>
                  <a:schemeClr val="bg1"/>
                </a:solidFill>
                <a:ea typeface="+mj-ea"/>
                <a:cs typeface="+mj-cs"/>
              </a:rPr>
              <a:t>COMPARAȚIE 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BAT </a:t>
            </a:r>
            <a:r>
              <a:rPr lang="ro-RO" b="1" cap="all" dirty="0" smtClean="0">
                <a:solidFill>
                  <a:schemeClr val="bg1"/>
                </a:solidFill>
                <a:ea typeface="+mj-ea"/>
                <a:cs typeface="+mj-cs"/>
              </a:rPr>
              <a:t>/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 BREF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62133"/>
              </p:ext>
            </p:extLst>
          </p:nvPr>
        </p:nvGraphicFramePr>
        <p:xfrm>
          <a:off x="359532" y="1340768"/>
          <a:ext cx="8604956" cy="4498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3744416"/>
                <a:gridCol w="2664296"/>
                <a:gridCol w="936104"/>
              </a:tblGrid>
              <a:tr h="627101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Prevederi BAT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KRONOSPAN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Evaluare BAT </a:t>
                      </a:r>
                      <a:r>
                        <a:rPr lang="ro-RO" sz="14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*)</a:t>
                      </a:r>
                      <a:endParaRPr lang="ro-RO" sz="14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3484">
                <a:tc rowSpan="5"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Fabricare 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formaldehidă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Procedee aplicate</a:t>
                      </a:r>
                      <a:r>
                        <a:rPr lang="ro-RO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(LVOC):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Dehidrogenare metanol, catalizator Ag </a:t>
                      </a:r>
                      <a:b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(procedeul Degussa) sau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Oxidare metanol, catalizator oxidic Fe-Mo (procedeul FORMOX)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Procedeul FORMOX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84">
                <a:tc vMerge="1">
                  <a:txBody>
                    <a:bodyPr/>
                    <a:lstStyle/>
                    <a:p>
                      <a:pPr algn="ctr"/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Randament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conversie metanol: 91 – 94% </a:t>
                      </a:r>
                      <a:b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(LVOC)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Randament conversie metanol: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garantat 91 – 94%, max. 99%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84">
                <a:tc vMerge="1">
                  <a:txBody>
                    <a:bodyPr/>
                    <a:lstStyle/>
                    <a:p>
                      <a:pPr algn="ctr"/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Tratare gaze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reziduale –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combustie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catalitică (LVOC, CWW)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Reactor catalitic postcombustie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84">
                <a:tc vMerge="1">
                  <a:txBody>
                    <a:bodyPr/>
                    <a:lstStyle/>
                    <a:p>
                      <a:pPr algn="ctr"/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de emisie (LVOC):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formaldehidă: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mg/Nmc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metanol: 15 mg/Nmc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DME: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 mg/Nmc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de emisie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conform AIM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formaldehidă: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mg/Nmc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metanol: 5 mg/Nmc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DME: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 mg/Nmc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771"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Monitorizare emisii (LVOC, ROM) – 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monitorizare discontinuă sau continuă emisii,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monitorizare imisii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Monitorizare continua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formaldehidei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coș,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Monitorizare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în imisii</a:t>
                      </a:r>
                      <a:endParaRPr lang="ro-R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6011607"/>
            <a:ext cx="6923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*) Evaluare: + conform BAT, - nu corespunde BAT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ro-RO" b="1" cap="all" dirty="0" smtClean="0">
                <a:solidFill>
                  <a:schemeClr val="bg1"/>
                </a:solidFill>
                <a:ea typeface="+mj-ea"/>
                <a:cs typeface="+mj-cs"/>
              </a:rPr>
              <a:t>COMPARAȚIE 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BAT </a:t>
            </a:r>
            <a:r>
              <a:rPr lang="ro-RO" b="1" cap="all" dirty="0" smtClean="0">
                <a:solidFill>
                  <a:schemeClr val="bg1"/>
                </a:solidFill>
                <a:ea typeface="+mj-ea"/>
                <a:cs typeface="+mj-cs"/>
              </a:rPr>
              <a:t>/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 BREF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47990"/>
              </p:ext>
            </p:extLst>
          </p:nvPr>
        </p:nvGraphicFramePr>
        <p:xfrm>
          <a:off x="359532" y="1570475"/>
          <a:ext cx="8604956" cy="4376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3240360"/>
                <a:gridCol w="3096344"/>
                <a:gridCol w="1008112"/>
              </a:tblGrid>
              <a:tr h="627101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Prevederi BAT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KRONOSPAN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Evaluare BAT </a:t>
                      </a:r>
                      <a:r>
                        <a:rPr lang="ro-RO" sz="14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*)</a:t>
                      </a:r>
                      <a:endParaRPr lang="ro-RO" sz="14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3484">
                <a:tc rowSpan="4"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Depozitare 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metanol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Rezervoare cilindrice verticale cu 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fix sau flotant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(EFS)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Rezervoare cilindrice verticale cu 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 fix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84">
                <a:tc vMerge="1">
                  <a:txBody>
                    <a:bodyPr/>
                    <a:lstStyle/>
                    <a:p>
                      <a:pPr algn="ctr"/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Atmosferă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inertă în zona de vapori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(EFS)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Inertizare cu pernă de azot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84">
                <a:tc vMerge="1">
                  <a:txBody>
                    <a:bodyPr/>
                    <a:lstStyle/>
                    <a:p>
                      <a:pPr algn="ctr"/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Recuperare vapori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(EFS)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 de egalizare a presiunii, cu 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recuperare vapori în cisternă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84">
                <a:tc vMerge="1">
                  <a:txBody>
                    <a:bodyPr/>
                    <a:lstStyle/>
                    <a:p>
                      <a:pPr algn="ctr"/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Protecție la incendiu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(EFS)</a:t>
                      </a:r>
                      <a:endParaRPr lang="ro-R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Răcire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apă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Vopsire în culoare deschisă, </a:t>
                      </a:r>
                      <a:b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reflectorizantă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Legare la pământ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Inel de răcire cu apă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Rezervoarele sunt vopsite în alb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Legare la pământ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771">
                <a:tc row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Depozitare 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formaldehidă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Rezervoare cilindrice verticale cu 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fix sau flotant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(EFS)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Rezervoare cilindrice verticale cu 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 fix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771"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Recuperare vapori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(EFS)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Recuperare vapori cu dirijare în 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instalația de formaldehidă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5898758"/>
            <a:ext cx="6923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*) Evaluare: + conform BAT, - nu corespunde BAT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ro-RO" b="1" cap="all" dirty="0" smtClean="0">
                <a:solidFill>
                  <a:schemeClr val="bg1"/>
                </a:solidFill>
                <a:ea typeface="+mj-ea"/>
                <a:cs typeface="+mj-cs"/>
              </a:rPr>
              <a:t>COMPARAȚIE 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BAT </a:t>
            </a:r>
            <a:r>
              <a:rPr lang="ro-RO" b="1" cap="all" dirty="0" smtClean="0">
                <a:solidFill>
                  <a:schemeClr val="bg1"/>
                </a:solidFill>
                <a:ea typeface="+mj-ea"/>
                <a:cs typeface="+mj-cs"/>
              </a:rPr>
              <a:t>/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 BREF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36705"/>
              </p:ext>
            </p:extLst>
          </p:nvPr>
        </p:nvGraphicFramePr>
        <p:xfrm>
          <a:off x="359532" y="1570475"/>
          <a:ext cx="8604956" cy="425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3096344"/>
                <a:gridCol w="3096344"/>
                <a:gridCol w="1008112"/>
              </a:tblGrid>
              <a:tr h="627101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Prevederi BAT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KRONOSPAN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Evaluare BAT </a:t>
                      </a:r>
                      <a:r>
                        <a:rPr lang="ro-RO" sz="14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*)</a:t>
                      </a:r>
                      <a:endParaRPr lang="ro-RO" sz="14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3484">
                <a:tc rowSpan="2"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Rășini lichide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/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Regim continuu sau discontinuu </a:t>
                      </a:r>
                      <a:br>
                        <a:rPr lang="ro-RO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(LVOC)</a:t>
                      </a:r>
                      <a:endParaRPr lang="ro-RO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Regim discontinuu</a:t>
                      </a:r>
                      <a:endParaRPr lang="ro-RO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o-RO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84">
                <a:tc vMerge="1">
                  <a:txBody>
                    <a:bodyPr/>
                    <a:lstStyle/>
                    <a:p>
                      <a:pPr algn="ctr"/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Recuperare vapori (LVOC)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Recuperare vapori, recirculare in 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instalația Formaldehidă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84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Rășini pulbere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Reținere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pulberi (ESP, filtre cu saci)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Reținere pulberi – filtre cu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saci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84">
                <a:tc rowSpan="4"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MDF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Reducerea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zgomotului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(WBP)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771"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Aplicarea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unui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de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reducere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zgomotului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cartografiere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receptori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modelarea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propag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ării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zgomotului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DA. Studiu de zgomot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771"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Monitorizarea nivelului de zgomot la limita amplasamentului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771"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Reducerea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nivelului de zgomot: </a:t>
                      </a:r>
                      <a:b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izolare surse, limitare trafic etc.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6011607"/>
            <a:ext cx="6923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*) Evaluare: + conform BAT, - nu corespunde BAT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ro-RO" b="1" cap="all" dirty="0" smtClean="0">
                <a:solidFill>
                  <a:schemeClr val="bg1"/>
                </a:solidFill>
                <a:ea typeface="+mj-ea"/>
                <a:cs typeface="+mj-cs"/>
              </a:rPr>
              <a:t>COMPARAȚIE 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BAT </a:t>
            </a:r>
            <a:r>
              <a:rPr lang="ro-RO" b="1" cap="all" dirty="0" smtClean="0">
                <a:solidFill>
                  <a:schemeClr val="bg1"/>
                </a:solidFill>
                <a:ea typeface="+mj-ea"/>
                <a:cs typeface="+mj-cs"/>
              </a:rPr>
              <a:t>/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 BREF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33272"/>
              </p:ext>
            </p:extLst>
          </p:nvPr>
        </p:nvGraphicFramePr>
        <p:xfrm>
          <a:off x="359532" y="1326635"/>
          <a:ext cx="8604956" cy="4406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3096344"/>
                <a:gridCol w="3096344"/>
                <a:gridCol w="1008112"/>
              </a:tblGrid>
              <a:tr h="627101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Prevederi BAT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KRONOSPAN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Evaluare BAT </a:t>
                      </a:r>
                      <a:r>
                        <a:rPr lang="ro-RO" sz="14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*)</a:t>
                      </a:r>
                      <a:endParaRPr lang="ro-RO" sz="14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3484">
                <a:tc rowSpan="2"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 / MDF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/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Emisii in sol si ape subterane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(WBP)</a:t>
                      </a: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 algn="just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Operarea pe platforme betonate</a:t>
                      </a:r>
                    </a:p>
                    <a:p>
                      <a:pPr marL="285750" indent="-285750" algn="just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Captarea scurgerilor</a:t>
                      </a:r>
                    </a:p>
                    <a:p>
                      <a:pPr marL="285750" indent="-285750" algn="just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Captarea apei de incendiu</a:t>
                      </a:r>
                      <a:endParaRPr lang="ro-RO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</a:t>
                      </a:r>
                      <a:endParaRPr lang="ro-RO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o-RO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84">
                <a:tc vMerge="1">
                  <a:txBody>
                    <a:bodyPr/>
                    <a:lstStyle/>
                    <a:p>
                      <a:pPr algn="ctr"/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Monitorizarea emisiilor in aer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(WBP)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DA.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Masuratori periodice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84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de emisie in aer – uscare 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materie primă (mg/Nmc):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(WBP)</a:t>
                      </a:r>
                      <a:endParaRPr lang="ro-R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TSP: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– 30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COV: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20 – 200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ă: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– 10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ro-RO" sz="14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30 – 250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 limită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emisie cf. AIM – </a:t>
                      </a:r>
                      <a:b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uscare materie primă (mg/Nmc):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TSP: 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COV: 100 (provizoriu)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Formaldehidă: 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ro-RO" sz="14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500 (provizoriu)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84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MDF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de emisie in aer – uscare </a:t>
                      </a:r>
                      <a:b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fibre (mg/Nmc):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(WBP)</a:t>
                      </a:r>
                      <a:endParaRPr lang="ro-R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TSP: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– 20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COV: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20 – 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ă: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–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 limită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emisie cf. AIM – </a:t>
                      </a:r>
                      <a:b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uscare fibre (mg/Nmc):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TSP: 50 (provizoriu)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COV: 100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Formaldehidă: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6011607"/>
            <a:ext cx="6923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*) Evaluare: + conform BAT, - nu corespunde BAT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pt-BR" b="1" cap="all" dirty="0">
                <a:solidFill>
                  <a:schemeClr val="bg1"/>
                </a:solidFill>
                <a:ea typeface="+mj-ea"/>
                <a:cs typeface="+mj-cs"/>
              </a:rPr>
              <a:t>INVESTIȚII DE MEDIU, SECURITATE ȘI EFICIENȚĂ ENERGETICĂ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420888"/>
            <a:ext cx="3096344" cy="3129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ro-RO" sz="1400" dirty="0">
                <a:latin typeface="AvenirNext LT Pro Bold" panose="020B0804020202020204" pitchFamily="34" charset="-18"/>
              </a:rPr>
              <a:t>Reducerea emisiilor</a:t>
            </a:r>
            <a:endParaRPr lang="en-US" sz="1400" dirty="0">
              <a:latin typeface="AvenirNext LT Pro Bold" panose="020B08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n-US" sz="1100" dirty="0" err="1">
                <a:latin typeface="AvenirNext LT Pro Medium" panose="020B0604020202020204" pitchFamily="34" charset="-18"/>
              </a:rPr>
              <a:t>Montarea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unui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electrofiltru</a:t>
            </a:r>
            <a:r>
              <a:rPr lang="en-US" sz="1100" dirty="0">
                <a:latin typeface="AvenirNext LT Pro Medium" panose="020B0604020202020204" pitchFamily="34" charset="-18"/>
              </a:rPr>
              <a:t> ESP - </a:t>
            </a:r>
            <a:r>
              <a:rPr lang="en-US" sz="1100" dirty="0" err="1">
                <a:latin typeface="AvenirNext LT Pro Medium" panose="020B0604020202020204" pitchFamily="34" charset="-18"/>
              </a:rPr>
              <a:t>epurator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endParaRPr lang="ro-RO" sz="1100" dirty="0" smtClean="0">
              <a:latin typeface="AvenirNext LT Pro Medium" panose="020B0604020202020204" pitchFamily="34" charset="-18"/>
            </a:endParaRPr>
          </a:p>
          <a:p>
            <a:pPr>
              <a:lnSpc>
                <a:spcPts val="1400"/>
              </a:lnSpc>
            </a:pPr>
            <a:r>
              <a:rPr lang="en-US" sz="1100" dirty="0" smtClean="0">
                <a:latin typeface="AvenirNext LT Pro Medium" panose="020B0604020202020204" pitchFamily="34" charset="-18"/>
              </a:rPr>
              <a:t>   electrostatic </a:t>
            </a:r>
            <a:r>
              <a:rPr lang="en-US" sz="1100" dirty="0">
                <a:latin typeface="AvenirNext LT Pro Medium" panose="020B0604020202020204" pitchFamily="34" charset="-18"/>
              </a:rPr>
              <a:t>de </a:t>
            </a:r>
            <a:r>
              <a:rPr lang="en-US" sz="1100" dirty="0" err="1" smtClean="0">
                <a:latin typeface="AvenirNext LT Pro Medium" panose="020B0604020202020204" pitchFamily="34" charset="-18"/>
              </a:rPr>
              <a:t>aer</a:t>
            </a:r>
            <a:r>
              <a:rPr lang="en-US" sz="1100" dirty="0" smtClean="0">
                <a:latin typeface="AvenirNext LT Pro Medium" panose="020B0604020202020204" pitchFamily="34" charset="-18"/>
              </a:rPr>
              <a:t>;</a:t>
            </a:r>
            <a:endParaRPr lang="en-US" sz="1100" dirty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n-US" sz="1100" dirty="0" err="1">
                <a:latin typeface="AvenirNext LT Pro Medium" panose="020B0604020202020204" pitchFamily="34" charset="-18"/>
              </a:rPr>
              <a:t>Optimizare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consum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abur</a:t>
            </a:r>
            <a:r>
              <a:rPr lang="en-US" sz="1100" dirty="0">
                <a:latin typeface="AvenirNext LT Pro Medium" panose="020B0604020202020204" pitchFamily="34" charset="-18"/>
              </a:rPr>
              <a:t> Sec</a:t>
            </a:r>
            <a:r>
              <a:rPr lang="ro-RO" sz="1100" dirty="0">
                <a:latin typeface="AvenirNext LT Pro Medium" panose="020B0604020202020204" pitchFamily="34" charset="-18"/>
              </a:rPr>
              <a:t>ț</a:t>
            </a:r>
            <a:r>
              <a:rPr lang="en-US" sz="1100" dirty="0" err="1">
                <a:latin typeface="AvenirNext LT Pro Medium" panose="020B0604020202020204" pitchFamily="34" charset="-18"/>
              </a:rPr>
              <a:t>ia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Chimic</a:t>
            </a:r>
            <a:r>
              <a:rPr lang="ro-RO" sz="1100" dirty="0" smtClean="0">
                <a:latin typeface="AvenirNext LT Pro Medium" panose="020B0604020202020204" pitchFamily="34" charset="-18"/>
              </a:rPr>
              <a:t>ă</a:t>
            </a:r>
            <a:r>
              <a:rPr lang="en-US" sz="1100" dirty="0" smtClean="0">
                <a:latin typeface="AvenirNext LT Pro Medium" panose="020B0604020202020204" pitchFamily="34" charset="-18"/>
              </a:rPr>
              <a:t>;</a:t>
            </a:r>
            <a:endParaRPr lang="en-US" sz="1100" dirty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n-US" sz="1100" dirty="0" err="1">
                <a:latin typeface="AvenirNext LT Pro Medium" panose="020B0604020202020204" pitchFamily="34" charset="-18"/>
              </a:rPr>
              <a:t>Instala</a:t>
            </a:r>
            <a:r>
              <a:rPr lang="ro-RO" sz="1100" dirty="0">
                <a:latin typeface="AvenirNext LT Pro Medium" panose="020B0604020202020204" pitchFamily="34" charset="-18"/>
              </a:rPr>
              <a:t>ț</a:t>
            </a:r>
            <a:r>
              <a:rPr lang="en-US" sz="1100" dirty="0" err="1">
                <a:latin typeface="AvenirNext LT Pro Medium" panose="020B0604020202020204" pitchFamily="34" charset="-18"/>
              </a:rPr>
              <a:t>ie</a:t>
            </a:r>
            <a:r>
              <a:rPr lang="en-US" sz="1100" dirty="0">
                <a:latin typeface="AvenirNext LT Pro Medium" panose="020B0604020202020204" pitchFamily="34" charset="-18"/>
              </a:rPr>
              <a:t> transport a</a:t>
            </a:r>
            <a:r>
              <a:rPr lang="ro-RO" sz="1100" dirty="0">
                <a:latin typeface="AvenirNext LT Pro Medium" panose="020B0604020202020204" pitchFamily="34" charset="-18"/>
              </a:rPr>
              <a:t>ș</a:t>
            </a:r>
            <a:r>
              <a:rPr lang="en-US" sz="1100" dirty="0" err="1" smtClean="0">
                <a:latin typeface="AvenirNext LT Pro Medium" panose="020B0604020202020204" pitchFamily="34" charset="-18"/>
              </a:rPr>
              <a:t>chii</a:t>
            </a:r>
            <a:r>
              <a:rPr lang="en-US" sz="1100" dirty="0" smtClean="0">
                <a:latin typeface="AvenirNext LT Pro Medium" panose="020B0604020202020204" pitchFamily="34" charset="-18"/>
              </a:rPr>
              <a:t>; </a:t>
            </a:r>
            <a:endParaRPr lang="en-US" sz="1100" dirty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n-US" sz="1100" dirty="0" err="1">
                <a:latin typeface="AvenirNext LT Pro Medium" panose="020B0604020202020204" pitchFamily="34" charset="-18"/>
              </a:rPr>
              <a:t>Parape</a:t>
            </a:r>
            <a:r>
              <a:rPr lang="ro-RO" sz="1100" dirty="0">
                <a:latin typeface="AvenirNext LT Pro Medium" panose="020B0604020202020204" pitchFamily="34" charset="-18"/>
              </a:rPr>
              <a:t>ț</a:t>
            </a:r>
            <a:r>
              <a:rPr lang="en-US" sz="1100" dirty="0" err="1">
                <a:latin typeface="AvenirNext LT Pro Medium" panose="020B0604020202020204" pitchFamily="34" charset="-18"/>
              </a:rPr>
              <a:t>i</a:t>
            </a:r>
            <a:r>
              <a:rPr lang="en-US" sz="1100" dirty="0">
                <a:latin typeface="AvenirNext LT Pro Medium" panose="020B0604020202020204" pitchFamily="34" charset="-18"/>
              </a:rPr>
              <a:t> de </a:t>
            </a:r>
            <a:r>
              <a:rPr lang="en-US" sz="1100" dirty="0" err="1">
                <a:latin typeface="AvenirNext LT Pro Medium" panose="020B0604020202020204" pitchFamily="34" charset="-18"/>
              </a:rPr>
              <a:t>beton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ro-RO" sz="1100" dirty="0">
                <a:latin typeface="AvenirNext LT Pro Medium" panose="020B0604020202020204" pitchFamily="34" charset="-18"/>
              </a:rPr>
              <a:t>î</a:t>
            </a:r>
            <a:r>
              <a:rPr lang="en-US" sz="1100" dirty="0" err="1">
                <a:latin typeface="AvenirNext LT Pro Medium" panose="020B0604020202020204" pitchFamily="34" charset="-18"/>
              </a:rPr>
              <a:t>mprejmuire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materie</a:t>
            </a:r>
            <a:r>
              <a:rPr lang="en-US" sz="1100" dirty="0">
                <a:latin typeface="AvenirNext LT Pro Medium" panose="020B0604020202020204" pitchFamily="34" charset="-18"/>
              </a:rPr>
              <a:t> prim</a:t>
            </a:r>
            <a:r>
              <a:rPr lang="ro-RO" sz="1100" dirty="0" smtClean="0">
                <a:latin typeface="AvenirNext LT Pro Medium" panose="020B0604020202020204" pitchFamily="34" charset="-18"/>
              </a:rPr>
              <a:t>ă</a:t>
            </a:r>
            <a:r>
              <a:rPr lang="en-US" sz="1100" dirty="0" smtClean="0">
                <a:latin typeface="AvenirNext LT Pro Medium" panose="020B0604020202020204" pitchFamily="34" charset="-18"/>
              </a:rPr>
              <a:t>;</a:t>
            </a:r>
            <a:endParaRPr lang="en-US" sz="1100" dirty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n-US" sz="1100" dirty="0" err="1">
                <a:latin typeface="AvenirNext LT Pro Medium" panose="020B0604020202020204" pitchFamily="34" charset="-18"/>
              </a:rPr>
              <a:t>Echipamente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monitorizare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continu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 smtClean="0">
                <a:latin typeface="AvenirNext LT Pro Medium" panose="020B0604020202020204" pitchFamily="34" charset="-18"/>
              </a:rPr>
              <a:t>pulberi</a:t>
            </a:r>
            <a:r>
              <a:rPr lang="en-US" sz="1100" dirty="0" smtClean="0">
                <a:latin typeface="AvenirNext LT Pro Medium" panose="020B0604020202020204" pitchFamily="34" charset="-18"/>
              </a:rPr>
              <a:t>; </a:t>
            </a:r>
            <a:endParaRPr lang="en-US" sz="1100" dirty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n-US" sz="1100" dirty="0" err="1">
                <a:latin typeface="AvenirNext LT Pro Medium" panose="020B0604020202020204" pitchFamily="34" charset="-18"/>
              </a:rPr>
              <a:t>Echipament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monitorizare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continu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r>
              <a:rPr lang="en-US" sz="1100" dirty="0">
                <a:latin typeface="AvenirNext LT Pro Medium" panose="020B0604020202020204" pitchFamily="34" charset="-18"/>
              </a:rPr>
              <a:t> a </a:t>
            </a:r>
            <a:r>
              <a:rPr lang="en-US" sz="1100" dirty="0" err="1">
                <a:latin typeface="AvenirNext LT Pro Medium" panose="020B0604020202020204" pitchFamily="34" charset="-18"/>
              </a:rPr>
              <a:t>emisiilor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endParaRPr lang="ro-RO" sz="1100" dirty="0" smtClean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n-US" sz="1100" dirty="0" smtClean="0">
                <a:latin typeface="AvenirNext LT Pro Medium" panose="020B0604020202020204" pitchFamily="34" charset="-18"/>
              </a:rPr>
              <a:t>de </a:t>
            </a:r>
            <a:r>
              <a:rPr lang="en-US" sz="1100" dirty="0" err="1">
                <a:latin typeface="AvenirNext LT Pro Medium" panose="020B0604020202020204" pitchFamily="34" charset="-18"/>
              </a:rPr>
              <a:t>formaldehid</a:t>
            </a:r>
            <a:r>
              <a:rPr lang="ro-RO" sz="1100" dirty="0" smtClean="0">
                <a:latin typeface="AvenirNext LT Pro Medium" panose="020B0604020202020204" pitchFamily="34" charset="-18"/>
              </a:rPr>
              <a:t>ă</a:t>
            </a:r>
            <a:r>
              <a:rPr lang="en-US" sz="1100" dirty="0" smtClean="0">
                <a:latin typeface="AvenirNext LT Pro Medium" panose="020B0604020202020204" pitchFamily="34" charset="-18"/>
              </a:rPr>
              <a:t>.</a:t>
            </a:r>
            <a:endParaRPr lang="ro-RO" sz="1100" dirty="0">
              <a:latin typeface="AvenirNext LT Pro Medium" panose="020B0604020202020204" pitchFamily="34" charset="-18"/>
            </a:endParaRPr>
          </a:p>
          <a:p>
            <a:pPr>
              <a:lnSpc>
                <a:spcPts val="1400"/>
              </a:lnSpc>
            </a:pPr>
            <a:endParaRPr lang="ro-RO" sz="1100" dirty="0">
              <a:latin typeface="AvenirNext LT Pro Medium" panose="020B0604020202020204" pitchFamily="34" charset="-18"/>
            </a:endParaRPr>
          </a:p>
          <a:p>
            <a:pPr>
              <a:lnSpc>
                <a:spcPts val="1700"/>
              </a:lnSpc>
            </a:pPr>
            <a:r>
              <a:rPr lang="ro-RO" sz="1400" dirty="0">
                <a:latin typeface="AvenirNext LT Pro Bold" panose="020B0804020202020204" pitchFamily="34" charset="-18"/>
              </a:rPr>
              <a:t>Eficien</a:t>
            </a:r>
            <a:r>
              <a:rPr lang="ro-RO" sz="1400" b="1" dirty="0">
                <a:latin typeface="AvenirNext LT Pro Bold" panose="020B0804020202020204" pitchFamily="34" charset="-18"/>
              </a:rPr>
              <a:t>ț</a:t>
            </a:r>
            <a:r>
              <a:rPr lang="ro-RO" sz="1400" dirty="0">
                <a:latin typeface="AvenirNext LT Pro Bold" panose="020B0804020202020204" pitchFamily="34" charset="-18"/>
              </a:rPr>
              <a:t>ă energetică</a:t>
            </a:r>
            <a:endParaRPr lang="en-US" sz="1400" dirty="0">
              <a:latin typeface="AvenirNext LT Pro Bold" panose="020B08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n-US" sz="1100" dirty="0" err="1">
                <a:latin typeface="AvenirNext LT Pro Medium" panose="020B0604020202020204" pitchFamily="34" charset="-18"/>
              </a:rPr>
              <a:t>Montarea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unui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arz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r>
              <a:rPr lang="en-US" sz="1100" dirty="0">
                <a:latin typeface="AvenirNext LT Pro Medium" panose="020B0604020202020204" pitchFamily="34" charset="-18"/>
              </a:rPr>
              <a:t>tor </a:t>
            </a:r>
            <a:r>
              <a:rPr lang="en-US" sz="1100" dirty="0" err="1">
                <a:latin typeface="AvenirNext LT Pro Medium" panose="020B0604020202020204" pitchFamily="34" charset="-18"/>
              </a:rPr>
              <a:t>pe</a:t>
            </a:r>
            <a:r>
              <a:rPr lang="en-US" sz="1100" dirty="0">
                <a:latin typeface="AvenirNext LT Pro Medium" panose="020B0604020202020204" pitchFamily="34" charset="-18"/>
              </a:rPr>
              <a:t> bi</a:t>
            </a:r>
            <a:r>
              <a:rPr lang="ro-RO" sz="1100" dirty="0">
                <a:latin typeface="AvenirNext LT Pro Medium" panose="020B0604020202020204" pitchFamily="34" charset="-18"/>
              </a:rPr>
              <a:t>o</a:t>
            </a:r>
            <a:r>
              <a:rPr lang="en-US" sz="1100" dirty="0">
                <a:latin typeface="AvenirNext LT Pro Medium" panose="020B0604020202020204" pitchFamily="34" charset="-18"/>
              </a:rPr>
              <a:t>mas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ro-RO" sz="1100" dirty="0">
                <a:latin typeface="AvenirNext LT Pro Medium" panose="020B0604020202020204" pitchFamily="34" charset="-18"/>
              </a:rPr>
              <a:t>cu o </a:t>
            </a:r>
            <a:endParaRPr lang="ro-RO" sz="1100" dirty="0" smtClean="0">
              <a:latin typeface="AvenirNext LT Pro Medium" panose="020B0604020202020204" pitchFamily="34" charset="-18"/>
            </a:endParaRPr>
          </a:p>
          <a:p>
            <a:pPr>
              <a:lnSpc>
                <a:spcPts val="1400"/>
              </a:lnSpc>
            </a:pPr>
            <a:r>
              <a:rPr lang="en-US" sz="1100" dirty="0" smtClean="0">
                <a:latin typeface="AvenirNext LT Pro Medium" panose="020B0604020202020204" pitchFamily="34" charset="-18"/>
              </a:rPr>
              <a:t>    </a:t>
            </a:r>
            <a:r>
              <a:rPr lang="ro-RO" sz="1100" dirty="0" smtClean="0">
                <a:latin typeface="AvenirNext LT Pro Medium" panose="020B0604020202020204" pitchFamily="34" charset="-18"/>
              </a:rPr>
              <a:t>capacitate </a:t>
            </a:r>
            <a:r>
              <a:rPr lang="en-US" sz="1100" dirty="0">
                <a:latin typeface="AvenirNext LT Pro Medium" panose="020B0604020202020204" pitchFamily="34" charset="-18"/>
              </a:rPr>
              <a:t>de </a:t>
            </a:r>
            <a:r>
              <a:rPr lang="en-US" sz="1100" dirty="0" smtClean="0">
                <a:latin typeface="AvenirNext LT Pro Medium" panose="020B0604020202020204" pitchFamily="34" charset="-18"/>
              </a:rPr>
              <a:t>26MW;</a:t>
            </a:r>
            <a:endParaRPr lang="en-US" sz="1100" dirty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n-US" sz="1100" dirty="0" err="1">
                <a:latin typeface="AvenirNext LT Pro Medium" panose="020B0604020202020204" pitchFamily="34" charset="-18"/>
              </a:rPr>
              <a:t>Amenajare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hal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depozitare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biomas</a:t>
            </a:r>
            <a:r>
              <a:rPr lang="ro-RO" sz="1100" dirty="0" smtClean="0">
                <a:latin typeface="AvenirNext LT Pro Medium" panose="020B0604020202020204" pitchFamily="34" charset="-18"/>
              </a:rPr>
              <a:t>ă</a:t>
            </a:r>
            <a:r>
              <a:rPr lang="en-US" sz="1100" dirty="0" smtClean="0">
                <a:latin typeface="AvenirNext LT Pro Medium" panose="020B0604020202020204" pitchFamily="34" charset="-18"/>
              </a:rPr>
              <a:t>;</a:t>
            </a:r>
            <a:endParaRPr lang="en-US" sz="1100" dirty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n-US" sz="1100" dirty="0" err="1">
                <a:latin typeface="AvenirNext LT Pro Medium" panose="020B0604020202020204" pitchFamily="34" charset="-18"/>
              </a:rPr>
              <a:t>Achizi</a:t>
            </a:r>
            <a:r>
              <a:rPr lang="ro-RO" sz="1100" dirty="0">
                <a:latin typeface="AvenirNext LT Pro Medium" panose="020B0604020202020204" pitchFamily="34" charset="-18"/>
              </a:rPr>
              <a:t>ț</a:t>
            </a:r>
            <a:r>
              <a:rPr lang="en-US" sz="1100" dirty="0" err="1">
                <a:latin typeface="AvenirNext LT Pro Medium" panose="020B0604020202020204" pitchFamily="34" charset="-18"/>
              </a:rPr>
              <a:t>ia</a:t>
            </a:r>
            <a:r>
              <a:rPr lang="en-US" sz="1100" dirty="0">
                <a:latin typeface="AvenirNext LT Pro Medium" panose="020B0604020202020204" pitchFamily="34" charset="-18"/>
              </a:rPr>
              <a:t> de </a:t>
            </a:r>
            <a:r>
              <a:rPr lang="en-US" sz="1100" dirty="0" err="1">
                <a:latin typeface="AvenirNext LT Pro Medium" panose="020B0604020202020204" pitchFamily="34" charset="-18"/>
              </a:rPr>
              <a:t>convertizoare</a:t>
            </a:r>
            <a:r>
              <a:rPr lang="en-US" sz="1100" dirty="0">
                <a:latin typeface="AvenirNext LT Pro Medium" panose="020B0604020202020204" pitchFamily="34" charset="-18"/>
              </a:rPr>
              <a:t> de </a:t>
            </a:r>
            <a:r>
              <a:rPr lang="en-US" sz="1100" dirty="0" err="1">
                <a:latin typeface="AvenirNext LT Pro Medium" panose="020B0604020202020204" pitchFamily="34" charset="-18"/>
              </a:rPr>
              <a:t>frecven</a:t>
            </a:r>
            <a:r>
              <a:rPr lang="ro-RO" sz="1100" dirty="0" smtClean="0">
                <a:latin typeface="AvenirNext LT Pro Medium" panose="020B0604020202020204" pitchFamily="34" charset="-18"/>
              </a:rPr>
              <a:t>ță</a:t>
            </a:r>
            <a:r>
              <a:rPr lang="en-US" sz="1100" dirty="0" smtClean="0">
                <a:latin typeface="AvenirNext LT Pro Medium" panose="020B0604020202020204" pitchFamily="34" charset="-18"/>
              </a:rPr>
              <a:t>;</a:t>
            </a:r>
            <a:endParaRPr lang="en-US" sz="1100" dirty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n-US" sz="1100" dirty="0" err="1">
                <a:latin typeface="AvenirNext LT Pro Medium" panose="020B0604020202020204" pitchFamily="34" charset="-18"/>
              </a:rPr>
              <a:t>Achizi</a:t>
            </a:r>
            <a:r>
              <a:rPr lang="ro-RO" sz="1100" dirty="0">
                <a:latin typeface="AvenirNext LT Pro Medium" panose="020B0604020202020204" pitchFamily="34" charset="-18"/>
              </a:rPr>
              <a:t>ț</a:t>
            </a:r>
            <a:r>
              <a:rPr lang="en-US" sz="1100" dirty="0" err="1">
                <a:latin typeface="AvenirNext LT Pro Medium" panose="020B0604020202020204" pitchFamily="34" charset="-18"/>
              </a:rPr>
              <a:t>ia</a:t>
            </a:r>
            <a:r>
              <a:rPr lang="en-US" sz="1100" dirty="0">
                <a:latin typeface="AvenirNext LT Pro Medium" panose="020B0604020202020204" pitchFamily="34" charset="-18"/>
              </a:rPr>
              <a:t> de </a:t>
            </a:r>
            <a:r>
              <a:rPr lang="en-US" sz="1100" dirty="0" err="1">
                <a:latin typeface="AvenirNext LT Pro Medium" panose="020B0604020202020204" pitchFamily="34" charset="-18"/>
              </a:rPr>
              <a:t>motoare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electrice</a:t>
            </a:r>
            <a:r>
              <a:rPr lang="en-US" sz="1100" dirty="0">
                <a:latin typeface="AvenirNext LT Pro Medium" panose="020B0604020202020204" pitchFamily="34" charset="-18"/>
              </a:rPr>
              <a:t> cu </a:t>
            </a:r>
            <a:r>
              <a:rPr lang="en-US" sz="1100" dirty="0" err="1">
                <a:latin typeface="AvenirNext LT Pro Medium" panose="020B0604020202020204" pitchFamily="34" charset="-18"/>
              </a:rPr>
              <a:t>eficien</a:t>
            </a:r>
            <a:r>
              <a:rPr lang="ro-RO" sz="1100" dirty="0">
                <a:latin typeface="AvenirNext LT Pro Medium" panose="020B0604020202020204" pitchFamily="34" charset="-18"/>
              </a:rPr>
              <a:t>ță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endParaRPr lang="ro-RO" sz="1100" dirty="0" smtClean="0">
              <a:latin typeface="AvenirNext LT Pro Medium" panose="020B0604020202020204" pitchFamily="34" charset="-18"/>
            </a:endParaRPr>
          </a:p>
          <a:p>
            <a:pPr>
              <a:lnSpc>
                <a:spcPts val="1400"/>
              </a:lnSpc>
            </a:pPr>
            <a:r>
              <a:rPr lang="en-US" sz="1100" dirty="0" smtClean="0">
                <a:latin typeface="AvenirNext LT Pro Medium" panose="020B0604020202020204" pitchFamily="34" charset="-18"/>
              </a:rPr>
              <a:t>    energetic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r>
              <a:rPr lang="en-US" sz="1100" dirty="0">
                <a:latin typeface="AvenirNext LT Pro Medium" panose="020B0604020202020204" pitchFamily="34" charset="-18"/>
              </a:rPr>
              <a:t> </a:t>
            </a:r>
            <a:r>
              <a:rPr lang="en-US" sz="1100" dirty="0" err="1">
                <a:latin typeface="AvenirNext LT Pro Medium" panose="020B0604020202020204" pitchFamily="34" charset="-18"/>
              </a:rPr>
              <a:t>ridicat</a:t>
            </a:r>
            <a:r>
              <a:rPr lang="ro-RO" sz="1100" dirty="0" smtClean="0">
                <a:latin typeface="AvenirNext LT Pro Medium" panose="020B0604020202020204" pitchFamily="34" charset="-18"/>
              </a:rPr>
              <a:t>ă</a:t>
            </a:r>
            <a:r>
              <a:rPr lang="en-US" sz="1100" dirty="0" smtClean="0">
                <a:latin typeface="AvenirNext LT Pro Medium" panose="020B0604020202020204" pitchFamily="34" charset="-18"/>
              </a:rPr>
              <a:t>.</a:t>
            </a:r>
            <a:endParaRPr lang="en-US" sz="1100" dirty="0">
              <a:latin typeface="AvenirNext LT Pro Medium" panose="020B0604020202020204" pitchFamily="34" charset="-1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2550376"/>
            <a:ext cx="4676669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ro-RO" sz="1400" dirty="0">
                <a:latin typeface="AvenirNext LT Pro Bold" panose="020B0804020202020204" pitchFamily="34" charset="-18"/>
              </a:rPr>
              <a:t>Apă, </a:t>
            </a:r>
            <a:r>
              <a:rPr lang="ro-RO" sz="1400" dirty="0" smtClean="0">
                <a:latin typeface="AvenirNext LT Pro Bold" panose="020B0804020202020204" pitchFamily="34" charset="-18"/>
              </a:rPr>
              <a:t>Subsol</a:t>
            </a:r>
            <a:r>
              <a:rPr lang="en-US" sz="1400" dirty="0" smtClean="0">
                <a:latin typeface="AvenirNext LT Pro Bold" panose="020B0804020202020204" pitchFamily="34" charset="-18"/>
              </a:rPr>
              <a:t>-211.500 euro</a:t>
            </a:r>
            <a:endParaRPr lang="ro-RO" sz="1400" dirty="0">
              <a:latin typeface="AvenirNext LT Pro Bold" panose="020B08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s-ES" sz="1100" dirty="0" err="1">
                <a:latin typeface="AvenirNext LT Pro Medium" panose="020B0604020202020204" pitchFamily="34" charset="-18"/>
              </a:rPr>
              <a:t>Amenajare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r>
              <a:rPr lang="es-ES" sz="1100" dirty="0" err="1">
                <a:latin typeface="AvenirNext LT Pro Medium" panose="020B0604020202020204" pitchFamily="34" charset="-18"/>
              </a:rPr>
              <a:t>platform</a:t>
            </a:r>
            <a:r>
              <a:rPr lang="ro-RO" sz="1100" dirty="0" smtClean="0">
                <a:latin typeface="AvenirNext LT Pro Medium" panose="020B0604020202020204" pitchFamily="34" charset="-18"/>
              </a:rPr>
              <a:t>ă</a:t>
            </a:r>
            <a:r>
              <a:rPr lang="en-US" sz="1100" dirty="0" smtClean="0">
                <a:latin typeface="AvenirNext LT Pro Medium" panose="020B0604020202020204" pitchFamily="34" charset="-18"/>
              </a:rPr>
              <a:t>;</a:t>
            </a:r>
            <a:endParaRPr lang="es-ES" sz="1100" dirty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s-ES" sz="1100" dirty="0" err="1">
                <a:latin typeface="AvenirNext LT Pro Medium" panose="020B0604020202020204" pitchFamily="34" charset="-18"/>
              </a:rPr>
              <a:t>Marirea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r>
              <a:rPr lang="es-ES" sz="1100" dirty="0" err="1">
                <a:latin typeface="AvenirNext LT Pro Medium" panose="020B0604020202020204" pitchFamily="34" charset="-18"/>
              </a:rPr>
              <a:t>capacit</a:t>
            </a:r>
            <a:r>
              <a:rPr lang="ro-RO" sz="1100" dirty="0" err="1">
                <a:latin typeface="AvenirNext LT Pro Medium" panose="020B0604020202020204" pitchFamily="34" charset="-18"/>
              </a:rPr>
              <a:t>ăț</a:t>
            </a:r>
            <a:r>
              <a:rPr lang="es-ES" sz="1100" dirty="0">
                <a:latin typeface="AvenirNext LT Pro Medium" panose="020B0604020202020204" pitchFamily="34" charset="-18"/>
              </a:rPr>
              <a:t>i</a:t>
            </a:r>
            <a:r>
              <a:rPr lang="ro-RO" sz="1100" dirty="0">
                <a:latin typeface="AvenirNext LT Pro Medium" panose="020B0604020202020204" pitchFamily="34" charset="-18"/>
              </a:rPr>
              <a:t>i</a:t>
            </a:r>
            <a:r>
              <a:rPr lang="es-ES" sz="1100" dirty="0">
                <a:latin typeface="AvenirNext LT Pro Medium" panose="020B0604020202020204" pitchFamily="34" charset="-18"/>
              </a:rPr>
              <a:t> de r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r>
              <a:rPr lang="es-ES" sz="1100" dirty="0" err="1">
                <a:latin typeface="AvenirNext LT Pro Medium" panose="020B0604020202020204" pitchFamily="34" charset="-18"/>
              </a:rPr>
              <a:t>cire</a:t>
            </a:r>
            <a:r>
              <a:rPr lang="es-ES" sz="1100" dirty="0">
                <a:latin typeface="AvenirNext LT Pro Medium" panose="020B0604020202020204" pitchFamily="34" charset="-18"/>
              </a:rPr>
              <a:t> la </a:t>
            </a:r>
            <a:r>
              <a:rPr lang="es-ES" sz="1100" dirty="0" err="1">
                <a:latin typeface="AvenirNext LT Pro Medium" panose="020B0604020202020204" pitchFamily="34" charset="-18"/>
              </a:rPr>
              <a:t>turnuri</a:t>
            </a:r>
            <a:r>
              <a:rPr lang="ro-RO" sz="1100" dirty="0">
                <a:latin typeface="AvenirNext LT Pro Medium" panose="020B0604020202020204" pitchFamily="34" charset="-18"/>
              </a:rPr>
              <a:t>le</a:t>
            </a:r>
            <a:r>
              <a:rPr lang="es-ES" sz="1100" dirty="0">
                <a:latin typeface="AvenirNext LT Pro Medium" panose="020B0604020202020204" pitchFamily="34" charset="-18"/>
              </a:rPr>
              <a:t> de r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r>
              <a:rPr lang="es-ES" sz="1100" dirty="0" err="1">
                <a:latin typeface="AvenirNext LT Pro Medium" panose="020B0604020202020204" pitchFamily="34" charset="-18"/>
              </a:rPr>
              <a:t>cire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r>
              <a:rPr lang="ro-RO" sz="1100" dirty="0">
                <a:latin typeface="AvenirNext LT Pro Medium" panose="020B0604020202020204" pitchFamily="34" charset="-18"/>
              </a:rPr>
              <a:t>ș</a:t>
            </a:r>
            <a:r>
              <a:rPr lang="es-ES" sz="1100" dirty="0">
                <a:latin typeface="AvenirNext LT Pro Medium" panose="020B0604020202020204" pitchFamily="34" charset="-18"/>
              </a:rPr>
              <a:t>i a </a:t>
            </a:r>
            <a:r>
              <a:rPr lang="es-ES" sz="1100" dirty="0" err="1">
                <a:latin typeface="AvenirNext LT Pro Medium" panose="020B0604020202020204" pitchFamily="34" charset="-18"/>
              </a:rPr>
              <a:t>cantit</a:t>
            </a:r>
            <a:r>
              <a:rPr lang="ro-RO" sz="1100" dirty="0" err="1">
                <a:latin typeface="AvenirNext LT Pro Medium" panose="020B0604020202020204" pitchFamily="34" charset="-18"/>
              </a:rPr>
              <a:t>ăți</a:t>
            </a:r>
            <a:r>
              <a:rPr lang="es-ES" sz="1100" dirty="0">
                <a:latin typeface="AvenirNext LT Pro Medium" panose="020B0604020202020204" pitchFamily="34" charset="-18"/>
              </a:rPr>
              <a:t>i de </a:t>
            </a:r>
            <a:endParaRPr lang="ro-RO" sz="1100" dirty="0" smtClean="0">
              <a:latin typeface="AvenirNext LT Pro Medium" panose="020B0604020202020204" pitchFamily="34" charset="-18"/>
            </a:endParaRPr>
          </a:p>
          <a:p>
            <a:pPr>
              <a:lnSpc>
                <a:spcPts val="1400"/>
              </a:lnSpc>
            </a:pPr>
            <a:r>
              <a:rPr lang="es-ES" sz="1100" dirty="0" smtClean="0">
                <a:latin typeface="AvenirNext LT Pro Medium" panose="020B0604020202020204" pitchFamily="34" charset="-18"/>
              </a:rPr>
              <a:t>     </a:t>
            </a:r>
            <a:r>
              <a:rPr lang="es-ES" sz="1100" dirty="0" err="1" smtClean="0">
                <a:latin typeface="AvenirNext LT Pro Medium" panose="020B0604020202020204" pitchFamily="34" charset="-18"/>
              </a:rPr>
              <a:t>ap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r>
              <a:rPr lang="es-ES" sz="1100" dirty="0" err="1">
                <a:latin typeface="AvenirNext LT Pro Medium" panose="020B0604020202020204" pitchFamily="34" charset="-18"/>
              </a:rPr>
              <a:t>recirculat</a:t>
            </a:r>
            <a:r>
              <a:rPr lang="ro-RO" sz="1100" dirty="0" smtClean="0">
                <a:latin typeface="AvenirNext LT Pro Medium" panose="020B0604020202020204" pitchFamily="34" charset="-18"/>
              </a:rPr>
              <a:t>ă</a:t>
            </a:r>
            <a:r>
              <a:rPr lang="en-US" sz="1100" dirty="0" smtClean="0">
                <a:latin typeface="AvenirNext LT Pro Medium" panose="020B0604020202020204" pitchFamily="34" charset="-18"/>
              </a:rPr>
              <a:t>;</a:t>
            </a:r>
            <a:endParaRPr lang="es-ES" sz="1100" dirty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s-ES" sz="1100" dirty="0" err="1">
                <a:latin typeface="AvenirNext LT Pro Medium" panose="020B0604020202020204" pitchFamily="34" charset="-18"/>
              </a:rPr>
              <a:t>Sisteme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r>
              <a:rPr lang="ro-RO" sz="1100" dirty="0">
                <a:latin typeface="AvenirNext LT Pro Medium" panose="020B0604020202020204" pitchFamily="34" charset="-18"/>
              </a:rPr>
              <a:t>de </a:t>
            </a:r>
            <a:r>
              <a:rPr lang="es-ES" sz="1100" dirty="0">
                <a:latin typeface="AvenirNext LT Pro Medium" panose="020B0604020202020204" pitchFamily="34" charset="-18"/>
              </a:rPr>
              <a:t>filtrare </a:t>
            </a:r>
            <a:r>
              <a:rPr lang="ro-RO" sz="1100" dirty="0">
                <a:latin typeface="AvenirNext LT Pro Medium" panose="020B0604020202020204" pitchFamily="34" charset="-18"/>
              </a:rPr>
              <a:t>a </a:t>
            </a:r>
            <a:r>
              <a:rPr lang="es-ES" sz="1100" dirty="0" err="1">
                <a:latin typeface="AvenirNext LT Pro Medium" panose="020B0604020202020204" pitchFamily="34" charset="-18"/>
              </a:rPr>
              <a:t>ap</a:t>
            </a:r>
            <a:r>
              <a:rPr lang="ro-RO" sz="1100" dirty="0">
                <a:latin typeface="AvenirNext LT Pro Medium" panose="020B0604020202020204" pitchFamily="34" charset="-18"/>
              </a:rPr>
              <a:t>ei</a:t>
            </a:r>
            <a:r>
              <a:rPr lang="es-ES" sz="1100" dirty="0">
                <a:latin typeface="AvenirNext LT Pro Medium" panose="020B0604020202020204" pitchFamily="34" charset="-18"/>
              </a:rPr>
              <a:t> pluvial</a:t>
            </a:r>
            <a:r>
              <a:rPr lang="ro-RO" sz="1100" dirty="0">
                <a:latin typeface="AvenirNext LT Pro Medium" panose="020B0604020202020204" pitchFamily="34" charset="-18"/>
              </a:rPr>
              <a:t>e</a:t>
            </a:r>
            <a:r>
              <a:rPr lang="es-ES" sz="1100" dirty="0">
                <a:latin typeface="AvenirNext LT Pro Medium" panose="020B0604020202020204" pitchFamily="34" charset="-18"/>
              </a:rPr>
              <a:t> de pe </a:t>
            </a:r>
            <a:r>
              <a:rPr lang="es-ES" sz="1100" dirty="0" err="1">
                <a:latin typeface="AvenirNext LT Pro Medium" panose="020B0604020202020204" pitchFamily="34" charset="-18"/>
              </a:rPr>
              <a:t>platform</a:t>
            </a:r>
            <a:r>
              <a:rPr lang="ro-RO" sz="1100" dirty="0" smtClean="0">
                <a:latin typeface="AvenirNext LT Pro Medium" panose="020B0604020202020204" pitchFamily="34" charset="-18"/>
              </a:rPr>
              <a:t>ă</a:t>
            </a:r>
            <a:r>
              <a:rPr lang="en-US" sz="1100" dirty="0" smtClean="0">
                <a:latin typeface="AvenirNext LT Pro Medium" panose="020B0604020202020204" pitchFamily="34" charset="-18"/>
              </a:rPr>
              <a:t>.</a:t>
            </a:r>
            <a:endParaRPr lang="ro-RO" sz="1100" dirty="0">
              <a:latin typeface="AvenirNext LT Pro Medium" panose="020B0604020202020204" pitchFamily="34" charset="-18"/>
            </a:endParaRPr>
          </a:p>
          <a:p>
            <a:pPr>
              <a:lnSpc>
                <a:spcPts val="1400"/>
              </a:lnSpc>
            </a:pPr>
            <a:endParaRPr lang="ro-RO" sz="1100" dirty="0">
              <a:latin typeface="AvenirNext LT Pro Medium" panose="020B0604020202020204" pitchFamily="34" charset="-18"/>
            </a:endParaRPr>
          </a:p>
          <a:p>
            <a:pPr>
              <a:lnSpc>
                <a:spcPts val="1400"/>
              </a:lnSpc>
            </a:pPr>
            <a:r>
              <a:rPr lang="ro-RO" sz="1400" dirty="0">
                <a:latin typeface="AvenirNext LT Pro Bold" panose="020B0804020202020204" pitchFamily="34" charset="-18"/>
              </a:rPr>
              <a:t>Sec</a:t>
            </a:r>
            <a:r>
              <a:rPr lang="ro-RO" sz="1400" b="1" dirty="0">
                <a:latin typeface="AvenirNext LT Pro Bold" panose="020B0804020202020204" pitchFamily="34" charset="-18"/>
              </a:rPr>
              <a:t>ț</a:t>
            </a:r>
            <a:r>
              <a:rPr lang="ro-RO" sz="1400" dirty="0">
                <a:latin typeface="AvenirNext LT Pro Bold" panose="020B0804020202020204" pitchFamily="34" charset="-18"/>
              </a:rPr>
              <a:t>ia Chimică: Mediu și </a:t>
            </a:r>
            <a:r>
              <a:rPr lang="ro-RO" sz="1400" dirty="0" smtClean="0">
                <a:latin typeface="AvenirNext LT Pro Bold" panose="020B0804020202020204" pitchFamily="34" charset="-18"/>
              </a:rPr>
              <a:t>Securitate</a:t>
            </a:r>
            <a:r>
              <a:rPr lang="en-US" sz="1400" dirty="0" smtClean="0">
                <a:latin typeface="AvenirNext LT Pro Bold" panose="020B0804020202020204" pitchFamily="34" charset="-18"/>
              </a:rPr>
              <a:t>-223.800euro</a:t>
            </a:r>
            <a:endParaRPr lang="ro-RO" sz="1400" dirty="0">
              <a:latin typeface="AvenirNext LT Pro Bold" panose="020B08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s-ES" sz="1100" dirty="0" err="1">
                <a:latin typeface="AvenirNext LT Pro Medium" panose="020B0604020202020204" pitchFamily="34" charset="-18"/>
              </a:rPr>
              <a:t>Execu</a:t>
            </a:r>
            <a:r>
              <a:rPr lang="ro-RO" sz="1100" dirty="0">
                <a:latin typeface="AvenirNext LT Pro Medium" panose="020B0604020202020204" pitchFamily="34" charset="-18"/>
              </a:rPr>
              <a:t>ți</a:t>
            </a:r>
            <a:r>
              <a:rPr lang="es-ES" sz="1100" dirty="0">
                <a:latin typeface="AvenirNext LT Pro Medium" panose="020B0604020202020204" pitchFamily="34" charset="-18"/>
              </a:rPr>
              <a:t>a de elemente de </a:t>
            </a:r>
            <a:r>
              <a:rPr lang="es-ES" sz="1100" dirty="0" err="1">
                <a:latin typeface="AvenirNext LT Pro Medium" panose="020B0604020202020204" pitchFamily="34" charset="-18"/>
              </a:rPr>
              <a:t>siguran</a:t>
            </a:r>
            <a:r>
              <a:rPr lang="ro-RO" sz="1100" dirty="0" err="1">
                <a:latin typeface="AvenirNext LT Pro Medium" panose="020B0604020202020204" pitchFamily="34" charset="-18"/>
              </a:rPr>
              <a:t>ță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r>
              <a:rPr lang="ro-RO" sz="1100" dirty="0">
                <a:latin typeface="AvenirNext LT Pro Medium" panose="020B0604020202020204" pitchFamily="34" charset="-18"/>
              </a:rPr>
              <a:t>s</a:t>
            </a:r>
            <a:r>
              <a:rPr lang="es-ES" sz="1100" dirty="0">
                <a:latin typeface="AvenirNext LT Pro Medium" panose="020B0604020202020204" pitchFamily="34" charset="-18"/>
              </a:rPr>
              <a:t>i m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r>
              <a:rPr lang="es-ES" sz="1100" dirty="0">
                <a:latin typeface="AvenirNext LT Pro Medium" panose="020B0604020202020204" pitchFamily="34" charset="-18"/>
              </a:rPr>
              <a:t>sur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r>
              <a:rPr lang="es-ES" sz="1100" dirty="0" err="1">
                <a:latin typeface="AvenirNext LT Pro Medium" panose="020B0604020202020204" pitchFamily="34" charset="-18"/>
              </a:rPr>
              <a:t>tori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r>
              <a:rPr lang="es-ES" sz="1100" dirty="0" err="1">
                <a:latin typeface="AvenirNext LT Pro Medium" panose="020B0604020202020204" pitchFamily="34" charset="-18"/>
              </a:rPr>
              <a:t>duble</a:t>
            </a:r>
            <a:r>
              <a:rPr lang="es-ES" sz="1100" dirty="0">
                <a:latin typeface="AvenirNext LT Pro Medium" panose="020B0604020202020204" pitchFamily="34" charset="-18"/>
              </a:rPr>
              <a:t> pe </a:t>
            </a:r>
            <a:r>
              <a:rPr lang="es-ES" sz="1100" dirty="0" err="1">
                <a:latin typeface="AvenirNext LT Pro Medium" panose="020B0604020202020204" pitchFamily="34" charset="-18"/>
              </a:rPr>
              <a:t>treseele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endParaRPr lang="ro-RO" sz="1100" dirty="0" smtClean="0">
              <a:latin typeface="AvenirNext LT Pro Medium" panose="020B0604020202020204" pitchFamily="34" charset="-18"/>
            </a:endParaRPr>
          </a:p>
          <a:p>
            <a:pPr>
              <a:lnSpc>
                <a:spcPts val="1400"/>
              </a:lnSpc>
            </a:pPr>
            <a:r>
              <a:rPr lang="es-ES" sz="1100" dirty="0" smtClean="0">
                <a:latin typeface="AvenirNext LT Pro Medium" panose="020B0604020202020204" pitchFamily="34" charset="-18"/>
              </a:rPr>
              <a:t>    de </a:t>
            </a:r>
            <a:r>
              <a:rPr lang="es-ES" sz="1100" dirty="0" err="1">
                <a:latin typeface="AvenirNext LT Pro Medium" panose="020B0604020202020204" pitchFamily="34" charset="-18"/>
              </a:rPr>
              <a:t>formaldehid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endParaRPr lang="es-ES" sz="1100" dirty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o-RO" sz="1100" dirty="0">
                <a:latin typeface="AvenirNext LT Pro Medium" panose="020B0604020202020204" pitchFamily="34" charset="-18"/>
              </a:rPr>
              <a:t>Î</a:t>
            </a:r>
            <a:r>
              <a:rPr lang="es-ES" sz="1100" dirty="0">
                <a:latin typeface="AvenirNext LT Pro Medium" panose="020B0604020202020204" pitchFamily="34" charset="-18"/>
              </a:rPr>
              <a:t>n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r>
              <a:rPr lang="es-ES" sz="1100" dirty="0">
                <a:latin typeface="AvenirNext LT Pro Medium" panose="020B0604020202020204" pitchFamily="34" charset="-18"/>
              </a:rPr>
              <a:t>l</a:t>
            </a:r>
            <a:r>
              <a:rPr lang="ro-RO" sz="1100" dirty="0">
                <a:latin typeface="AvenirNext LT Pro Medium" panose="020B0604020202020204" pitchFamily="34" charset="-18"/>
              </a:rPr>
              <a:t>ț</a:t>
            </a:r>
            <a:r>
              <a:rPr lang="es-ES" sz="1100" dirty="0" err="1">
                <a:latin typeface="AvenirNext LT Pro Medium" panose="020B0604020202020204" pitchFamily="34" charset="-18"/>
              </a:rPr>
              <a:t>area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r>
              <a:rPr lang="ro-RO" sz="1100" dirty="0">
                <a:latin typeface="AvenirNext LT Pro Medium" panose="020B0604020202020204" pitchFamily="34" charset="-18"/>
              </a:rPr>
              <a:t>ș</a:t>
            </a:r>
            <a:r>
              <a:rPr lang="es-ES" sz="1100" dirty="0">
                <a:latin typeface="AvenirNext LT Pro Medium" panose="020B0604020202020204" pitchFamily="34" charset="-18"/>
              </a:rPr>
              <a:t>i </a:t>
            </a:r>
            <a:r>
              <a:rPr lang="es-ES" sz="1100" dirty="0" err="1">
                <a:latin typeface="AvenirNext LT Pro Medium" panose="020B0604020202020204" pitchFamily="34" charset="-18"/>
              </a:rPr>
              <a:t>separarea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r>
              <a:rPr lang="es-ES" sz="1100" dirty="0" err="1">
                <a:latin typeface="AvenirNext LT Pro Medium" panose="020B0604020202020204" pitchFamily="34" charset="-18"/>
              </a:rPr>
              <a:t>cuvelor</a:t>
            </a:r>
            <a:r>
              <a:rPr lang="es-ES" sz="1100" dirty="0">
                <a:latin typeface="AvenirNext LT Pro Medium" panose="020B0604020202020204" pitchFamily="34" charset="-18"/>
              </a:rPr>
              <a:t> de reten</a:t>
            </a:r>
            <a:r>
              <a:rPr lang="ro-RO" sz="1100" dirty="0">
                <a:latin typeface="AvenirNext LT Pro Medium" panose="020B0604020202020204" pitchFamily="34" charset="-18"/>
              </a:rPr>
              <a:t>ț</a:t>
            </a:r>
            <a:r>
              <a:rPr lang="es-ES" sz="1100" dirty="0" err="1">
                <a:latin typeface="AvenirNext LT Pro Medium" panose="020B0604020202020204" pitchFamily="34" charset="-18"/>
              </a:rPr>
              <a:t>ie</a:t>
            </a:r>
            <a:r>
              <a:rPr lang="es-ES" sz="1100" dirty="0">
                <a:latin typeface="AvenirNext LT Pro Medium" panose="020B0604020202020204" pitchFamily="34" charset="-18"/>
              </a:rPr>
              <a:t> a </a:t>
            </a:r>
            <a:r>
              <a:rPr lang="es-ES" sz="1100" dirty="0" err="1">
                <a:latin typeface="AvenirNext LT Pro Medium" panose="020B0604020202020204" pitchFamily="34" charset="-18"/>
              </a:rPr>
              <a:t>rezervoarelor</a:t>
            </a:r>
            <a:r>
              <a:rPr lang="es-ES" sz="1100" dirty="0">
                <a:latin typeface="AvenirNext LT Pro Medium" panose="020B0604020202020204" pitchFamily="34" charset="-18"/>
              </a:rPr>
              <a:t> de </a:t>
            </a:r>
            <a:r>
              <a:rPr lang="es-ES" sz="1100" dirty="0" err="1">
                <a:latin typeface="AvenirNext LT Pro Medium" panose="020B0604020202020204" pitchFamily="34" charset="-18"/>
              </a:rPr>
              <a:t>stocare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endParaRPr lang="ro-RO" sz="1100" dirty="0" smtClean="0">
              <a:latin typeface="AvenirNext LT Pro Medium" panose="020B0604020202020204" pitchFamily="34" charset="-18"/>
            </a:endParaRPr>
          </a:p>
          <a:p>
            <a:pPr>
              <a:lnSpc>
                <a:spcPts val="1400"/>
              </a:lnSpc>
            </a:pPr>
            <a:r>
              <a:rPr lang="es-ES" sz="1100" dirty="0" smtClean="0">
                <a:latin typeface="AvenirNext LT Pro Medium" panose="020B0604020202020204" pitchFamily="34" charset="-18"/>
              </a:rPr>
              <a:t>    </a:t>
            </a:r>
            <a:r>
              <a:rPr lang="es-ES" sz="1100" dirty="0" err="1" smtClean="0">
                <a:latin typeface="AvenirNext LT Pro Medium" panose="020B0604020202020204" pitchFamily="34" charset="-18"/>
              </a:rPr>
              <a:t>formaldehid</a:t>
            </a:r>
            <a:r>
              <a:rPr lang="ro-RO" sz="1100" dirty="0" smtClean="0">
                <a:latin typeface="AvenirNext LT Pro Medium" panose="020B0604020202020204" pitchFamily="34" charset="-18"/>
              </a:rPr>
              <a:t>ă</a:t>
            </a:r>
            <a:r>
              <a:rPr lang="en-US" sz="1100" dirty="0" smtClean="0">
                <a:latin typeface="AvenirNext LT Pro Medium" panose="020B0604020202020204" pitchFamily="34" charset="-18"/>
              </a:rPr>
              <a:t>;</a:t>
            </a:r>
            <a:endParaRPr lang="es-ES" sz="1100" dirty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s-ES" sz="1100" dirty="0" err="1">
                <a:latin typeface="AvenirNext LT Pro Medium" panose="020B0604020202020204" pitchFamily="34" charset="-18"/>
              </a:rPr>
              <a:t>Izolare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r>
              <a:rPr lang="es-ES" sz="1100" dirty="0" err="1">
                <a:latin typeface="AvenirNext LT Pro Medium" panose="020B0604020202020204" pitchFamily="34" charset="-18"/>
              </a:rPr>
              <a:t>ventilator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r>
              <a:rPr lang="es-ES" sz="1100" dirty="0" err="1">
                <a:latin typeface="AvenirNext LT Pro Medium" panose="020B0604020202020204" pitchFamily="34" charset="-18"/>
              </a:rPr>
              <a:t>exhaustare</a:t>
            </a:r>
            <a:r>
              <a:rPr lang="es-ES" sz="1100" dirty="0">
                <a:latin typeface="AvenirNext LT Pro Medium" panose="020B0604020202020204" pitchFamily="34" charset="-18"/>
              </a:rPr>
              <a:t> r</a:t>
            </a:r>
            <a:r>
              <a:rPr lang="ro-RO" sz="1100" dirty="0" err="1">
                <a:latin typeface="AvenirNext LT Pro Medium" panose="020B0604020202020204" pitchFamily="34" charset="-18"/>
              </a:rPr>
              <a:t>ăș</a:t>
            </a:r>
            <a:r>
              <a:rPr lang="es-ES" sz="1100" dirty="0" err="1">
                <a:latin typeface="AvenirNext LT Pro Medium" panose="020B0604020202020204" pitchFamily="34" charset="-18"/>
              </a:rPr>
              <a:t>ini</a:t>
            </a:r>
            <a:r>
              <a:rPr lang="es-ES" sz="1100" dirty="0">
                <a:latin typeface="AvenirNext LT Pro Medium" panose="020B0604020202020204" pitchFamily="34" charset="-18"/>
              </a:rPr>
              <a:t> </a:t>
            </a:r>
            <a:r>
              <a:rPr lang="es-ES" sz="1100" dirty="0" err="1" smtClean="0">
                <a:latin typeface="AvenirNext LT Pro Medium" panose="020B0604020202020204" pitchFamily="34" charset="-18"/>
              </a:rPr>
              <a:t>pulbere</a:t>
            </a:r>
            <a:r>
              <a:rPr lang="es-ES" sz="1100" dirty="0" smtClean="0">
                <a:latin typeface="AvenirNext LT Pro Medium" panose="020B0604020202020204" pitchFamily="34" charset="-18"/>
              </a:rPr>
              <a:t>;</a:t>
            </a:r>
            <a:endParaRPr lang="es-ES" sz="1100" dirty="0">
              <a:latin typeface="AvenirNext LT Pro Medium" panose="020B06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s-ES" sz="1100" dirty="0">
                <a:latin typeface="AvenirNext LT Pro Medium" panose="020B0604020202020204" pitchFamily="34" charset="-18"/>
              </a:rPr>
              <a:t>Montare </a:t>
            </a:r>
            <a:r>
              <a:rPr lang="es-ES" sz="1100" dirty="0" err="1">
                <a:latin typeface="AvenirNext LT Pro Medium" panose="020B0604020202020204" pitchFamily="34" charset="-18"/>
              </a:rPr>
              <a:t>sistem</a:t>
            </a:r>
            <a:r>
              <a:rPr lang="es-ES" sz="1100" dirty="0">
                <a:latin typeface="AvenirNext LT Pro Medium" panose="020B0604020202020204" pitchFamily="34" charset="-18"/>
              </a:rPr>
              <a:t> de monitorizare </a:t>
            </a:r>
            <a:r>
              <a:rPr lang="es-ES" sz="1100" dirty="0" err="1">
                <a:latin typeface="AvenirNext LT Pro Medium" panose="020B0604020202020204" pitchFamily="34" charset="-18"/>
              </a:rPr>
              <a:t>continu</a:t>
            </a:r>
            <a:r>
              <a:rPr lang="ro-RO" sz="1100" dirty="0">
                <a:latin typeface="AvenirNext LT Pro Medium" panose="020B0604020202020204" pitchFamily="34" charset="-18"/>
              </a:rPr>
              <a:t>ă</a:t>
            </a:r>
            <a:r>
              <a:rPr lang="es-ES" sz="1100" dirty="0">
                <a:latin typeface="AvenirNext LT Pro Medium" panose="020B0604020202020204" pitchFamily="34" charset="-18"/>
              </a:rPr>
              <a:t> a </a:t>
            </a:r>
            <a:r>
              <a:rPr lang="es-ES" sz="1100" dirty="0" err="1">
                <a:latin typeface="AvenirNext LT Pro Medium" panose="020B0604020202020204" pitchFamily="34" charset="-18"/>
              </a:rPr>
              <a:t>emisiilor</a:t>
            </a:r>
            <a:r>
              <a:rPr lang="es-ES" sz="1100" dirty="0">
                <a:latin typeface="AvenirNext LT Pro Medium" panose="020B0604020202020204" pitchFamily="34" charset="-18"/>
              </a:rPr>
              <a:t> de </a:t>
            </a:r>
            <a:r>
              <a:rPr lang="es-ES" sz="1100" dirty="0" err="1">
                <a:latin typeface="AvenirNext LT Pro Medium" panose="020B0604020202020204" pitchFamily="34" charset="-18"/>
              </a:rPr>
              <a:t>formaldehid</a:t>
            </a:r>
            <a:r>
              <a:rPr lang="ro-RO" sz="1100" dirty="0" smtClean="0">
                <a:latin typeface="AvenirNext LT Pro Medium" panose="020B0604020202020204" pitchFamily="34" charset="-18"/>
              </a:rPr>
              <a:t>ă</a:t>
            </a:r>
            <a:r>
              <a:rPr lang="en-US" sz="1100" dirty="0" smtClean="0">
                <a:latin typeface="AvenirNext LT Pro Medium" panose="020B0604020202020204" pitchFamily="34" charset="-18"/>
              </a:rPr>
              <a:t>.</a:t>
            </a:r>
            <a:endParaRPr lang="ro-RO" sz="1100" dirty="0">
              <a:latin typeface="AvenirNext LT Pro Medium" panose="020B0604020202020204" pitchFamily="34" charset="-18"/>
            </a:endParaRPr>
          </a:p>
          <a:p>
            <a:pPr>
              <a:lnSpc>
                <a:spcPts val="1400"/>
              </a:lnSpc>
            </a:pPr>
            <a:endParaRPr lang="ro-RO" sz="1100" dirty="0">
              <a:latin typeface="AvenirNext LT Pro Medium" panose="020B0604020202020204" pitchFamily="34" charset="-18"/>
            </a:endParaRPr>
          </a:p>
          <a:p>
            <a:pPr>
              <a:lnSpc>
                <a:spcPts val="1400"/>
              </a:lnSpc>
            </a:pPr>
            <a:r>
              <a:rPr lang="ro-RO" sz="1400" dirty="0" smtClean="0">
                <a:latin typeface="AvenirNext LT Pro Bold" panose="020B0804020202020204" pitchFamily="34" charset="-18"/>
              </a:rPr>
              <a:t>Instalații/Performan</a:t>
            </a:r>
            <a:r>
              <a:rPr lang="ro-RO" sz="1400" b="1" dirty="0" smtClean="0">
                <a:latin typeface="AvenirNext LT Pro Bold" panose="020B0804020202020204" pitchFamily="34" charset="-18"/>
              </a:rPr>
              <a:t>ț</a:t>
            </a:r>
            <a:r>
              <a:rPr lang="ro-RO" sz="1400" dirty="0" smtClean="0">
                <a:latin typeface="AvenirNext LT Pro Bold" panose="020B0804020202020204" pitchFamily="34" charset="-18"/>
              </a:rPr>
              <a:t>ă</a:t>
            </a:r>
            <a:r>
              <a:rPr lang="en-US" sz="1400" dirty="0" smtClean="0">
                <a:latin typeface="AvenirNext LT Pro Bold" panose="020B0804020202020204" pitchFamily="34" charset="-18"/>
              </a:rPr>
              <a:t>-80.000euro</a:t>
            </a:r>
            <a:endParaRPr lang="ro-RO" sz="1400" dirty="0">
              <a:latin typeface="AvenirNext LT Pro Bold" panose="020B0804020202020204" pitchFamily="34" charset="-1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es-ES" sz="1100" dirty="0">
                <a:latin typeface="AvenirNext LT Pro Medium" panose="020B0604020202020204" pitchFamily="34" charset="-18"/>
              </a:rPr>
              <a:t>Portal monitorizare radia</a:t>
            </a:r>
            <a:r>
              <a:rPr lang="ro-RO" sz="1100" dirty="0">
                <a:latin typeface="AvenirNext LT Pro Medium" panose="020B0604020202020204" pitchFamily="34" charset="-18"/>
              </a:rPr>
              <a:t>ț</a:t>
            </a:r>
            <a:r>
              <a:rPr lang="es-ES" sz="1100" dirty="0">
                <a:latin typeface="AvenirNext LT Pro Medium" panose="020B0604020202020204" pitchFamily="34" charset="-18"/>
              </a:rPr>
              <a:t>ii </a:t>
            </a:r>
            <a:r>
              <a:rPr lang="ro-RO" sz="1100" dirty="0">
                <a:latin typeface="AvenirNext LT Pro Medium" panose="020B0604020202020204" pitchFamily="34" charset="-18"/>
              </a:rPr>
              <a:t>pentru </a:t>
            </a:r>
            <a:r>
              <a:rPr lang="es-ES" sz="1100" dirty="0" err="1">
                <a:latin typeface="AvenirNext LT Pro Medium" panose="020B0604020202020204" pitchFamily="34" charset="-18"/>
              </a:rPr>
              <a:t>achizi</a:t>
            </a:r>
            <a:r>
              <a:rPr lang="ro-RO" sz="1100" dirty="0">
                <a:latin typeface="AvenirNext LT Pro Medium" panose="020B0604020202020204" pitchFamily="34" charset="-18"/>
              </a:rPr>
              <a:t>ț</a:t>
            </a:r>
            <a:r>
              <a:rPr lang="es-ES" sz="1100" dirty="0">
                <a:latin typeface="AvenirNext LT Pro Medium" panose="020B0604020202020204" pitchFamily="34" charset="-18"/>
              </a:rPr>
              <a:t>ii </a:t>
            </a:r>
            <a:r>
              <a:rPr lang="ro-RO" sz="1100" dirty="0">
                <a:latin typeface="AvenirNext LT Pro Medium" panose="020B0604020202020204" pitchFamily="34" charset="-18"/>
              </a:rPr>
              <a:t>de </a:t>
            </a:r>
            <a:r>
              <a:rPr lang="es-ES" sz="1100" dirty="0" err="1" smtClean="0">
                <a:latin typeface="AvenirNext LT Pro Medium" panose="020B0604020202020204" pitchFamily="34" charset="-18"/>
              </a:rPr>
              <a:t>lemn</a:t>
            </a:r>
            <a:r>
              <a:rPr lang="es-ES" sz="1100" dirty="0" smtClean="0">
                <a:latin typeface="AvenirNext LT Pro Medium" panose="020B0604020202020204" pitchFamily="34" charset="-18"/>
              </a:rPr>
              <a:t>.</a:t>
            </a:r>
            <a:endParaRPr lang="es-ES" sz="1100" dirty="0">
              <a:latin typeface="AvenirNext LT Pro Medium" panose="020B0604020202020204" pitchFamily="34" charset="-1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837638"/>
            <a:ext cx="23279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o-RO" sz="2400" dirty="0">
                <a:latin typeface="AvenirNext LT Pro Bold" panose="020B0804020202020204" pitchFamily="34" charset="-18"/>
              </a:rPr>
              <a:t>34,98 mil. euro</a:t>
            </a:r>
            <a:endParaRPr lang="en-US" sz="2400" dirty="0">
              <a:latin typeface="AvenirNext LT Pro Medium" panose="020B0604020202020204" pitchFamily="34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435986"/>
            <a:ext cx="573774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ro-RO" sz="1400" dirty="0">
                <a:latin typeface="AvenirNext LT Pro Bold" panose="020B0804020202020204" pitchFamily="34" charset="-18"/>
              </a:rPr>
              <a:t>21,74 </a:t>
            </a:r>
          </a:p>
          <a:p>
            <a:pPr algn="r">
              <a:lnSpc>
                <a:spcPts val="1700"/>
              </a:lnSpc>
            </a:pPr>
            <a:r>
              <a:rPr lang="ro-RO" sz="1400" dirty="0">
                <a:latin typeface="AvenirNext LT Pro Bold" panose="020B0804020202020204" pitchFamily="34" charset="-18"/>
              </a:rPr>
              <a:t>mil.</a:t>
            </a:r>
            <a:endParaRPr lang="en-US" sz="1100" dirty="0">
              <a:latin typeface="AvenirNext LT Pro Medium" panose="020B0604020202020204" pitchFamily="34" charset="-1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247694"/>
            <a:ext cx="573774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ro-RO" sz="1400" dirty="0">
                <a:latin typeface="AvenirNext LT Pro Bold" panose="020B0804020202020204" pitchFamily="34" charset="-18"/>
              </a:rPr>
              <a:t>12,72 </a:t>
            </a:r>
          </a:p>
          <a:p>
            <a:pPr algn="r">
              <a:lnSpc>
                <a:spcPts val="1700"/>
              </a:lnSpc>
            </a:pPr>
            <a:r>
              <a:rPr lang="ro-RO" sz="1400" dirty="0">
                <a:latin typeface="AvenirNext LT Pro Bold" panose="020B0804020202020204" pitchFamily="34" charset="-18"/>
              </a:rPr>
              <a:t>mil.</a:t>
            </a:r>
            <a:endParaRPr lang="en-US" sz="1100" dirty="0">
              <a:latin typeface="AvenirNext LT Pro Medium" panose="020B06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017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en-US" b="1" cap="all" dirty="0">
                <a:solidFill>
                  <a:schemeClr val="bg1"/>
                </a:solidFill>
                <a:ea typeface="+mj-ea"/>
                <a:cs typeface="+mj-cs"/>
              </a:rPr>
              <a:t>BAT </a:t>
            </a:r>
            <a:r>
              <a:rPr lang="ro-RO" b="1" cap="all" dirty="0" smtClean="0">
                <a:solidFill>
                  <a:schemeClr val="bg1"/>
                </a:solidFill>
                <a:ea typeface="+mj-ea"/>
                <a:cs typeface="+mj-cs"/>
              </a:rPr>
              <a:t>/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 BREF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10" name="TextBox 9"/>
          <p:cNvSpPr txBox="1"/>
          <p:nvPr/>
        </p:nvSpPr>
        <p:spPr>
          <a:xfrm>
            <a:off x="464036" y="1628800"/>
            <a:ext cx="4104456" cy="436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Măsuri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prevăzute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pentru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conformarea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Legea</a:t>
            </a:r>
            <a:r>
              <a:rPr lang="en-US" dirty="0">
                <a:latin typeface="Arial" pitchFamily="34" charset="0"/>
                <a:cs typeface="Arial" pitchFamily="34" charset="0"/>
              </a:rPr>
              <a:t> nr. 278/2013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privind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emisiile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industriale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dirty="0">
                <a:latin typeface="Arial" pitchFamily="34" charset="0"/>
                <a:cs typeface="Arial" pitchFamily="34" charset="0"/>
              </a:rPr>
              <a:t> cu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Decizia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punere</a:t>
            </a:r>
            <a:r>
              <a:rPr lang="en-US" dirty="0">
                <a:latin typeface="Arial" pitchFamily="34" charset="0"/>
                <a:cs typeface="Arial" pitchFamily="34" charset="0"/>
              </a:rPr>
              <a:t> in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aplicare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(UE) 2015/2119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Comisiei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stabilire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concluziilor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privind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cele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bune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tehnici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disponibile</a:t>
            </a:r>
            <a:r>
              <a:rPr lang="en-US" dirty="0">
                <a:latin typeface="Arial" pitchFamily="34" charset="0"/>
                <a:cs typeface="Arial" pitchFamily="34" charset="0"/>
              </a:rPr>
              <a:t> (BAT) 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temeiul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Directivei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2010/75/UE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Parlamentului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European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dirty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Consiliului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pentru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producerea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latin typeface="Arial" pitchFamily="34" charset="0"/>
                <a:cs typeface="Arial" pitchFamily="34" charset="0"/>
              </a:rPr>
              <a:t>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panouri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baza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lemn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incadrarea</a:t>
            </a:r>
            <a:r>
              <a:rPr lang="en-US" dirty="0">
                <a:latin typeface="Arial" pitchFamily="34" charset="0"/>
                <a:cs typeface="Arial" pitchFamily="34" charset="0"/>
              </a:rPr>
              <a:t> sub VLE)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b="1" dirty="0" err="1">
                <a:solidFill>
                  <a:srgbClr val="0A66B0"/>
                </a:solidFill>
                <a:latin typeface="Arial" pitchFamily="34" charset="0"/>
                <a:cs typeface="Arial" pitchFamily="34" charset="0"/>
              </a:rPr>
              <a:t>Termen</a:t>
            </a:r>
            <a:r>
              <a:rPr lang="en-US" b="1" dirty="0">
                <a:solidFill>
                  <a:srgbClr val="0A66B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>
                <a:solidFill>
                  <a:srgbClr val="0A66B0"/>
                </a:solidFill>
                <a:latin typeface="Arial" pitchFamily="34" charset="0"/>
                <a:cs typeface="Arial" pitchFamily="34" charset="0"/>
              </a:rPr>
              <a:t>conformare</a:t>
            </a:r>
            <a:r>
              <a:rPr lang="ro-RO" b="1" dirty="0">
                <a:solidFill>
                  <a:srgbClr val="0A66B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>
                <a:solidFill>
                  <a:srgbClr val="0A66B0"/>
                </a:solidFill>
                <a:latin typeface="Arial" pitchFamily="34" charset="0"/>
                <a:cs typeface="Arial" pitchFamily="34" charset="0"/>
              </a:rPr>
              <a:t> 2015 + 4 </a:t>
            </a:r>
            <a:r>
              <a:rPr lang="en-US" b="1" dirty="0" err="1">
                <a:solidFill>
                  <a:srgbClr val="0A66B0"/>
                </a:solidFill>
                <a:latin typeface="Arial" pitchFamily="34" charset="0"/>
                <a:cs typeface="Arial" pitchFamily="34" charset="0"/>
              </a:rPr>
              <a:t>ani</a:t>
            </a:r>
            <a:endParaRPr lang="en-US" b="1" dirty="0">
              <a:solidFill>
                <a:srgbClr val="0A66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1444134"/>
            <a:ext cx="4248471" cy="4729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venirNext LT Pro Bold" panose="020B0804020202020204" pitchFamily="34" charset="-18"/>
              </a:rPr>
              <a:t>Majoritatea</a:t>
            </a:r>
            <a:r>
              <a:rPr lang="en-US" sz="2400" dirty="0">
                <a:latin typeface="AvenirNext LT Pro Bold" panose="020B0804020202020204" pitchFamily="34" charset="-18"/>
              </a:rPr>
              <a:t> </a:t>
            </a:r>
            <a:r>
              <a:rPr lang="en-US" sz="2400" dirty="0" err="1">
                <a:latin typeface="AvenirNext LT Pro Bold" panose="020B0804020202020204" pitchFamily="34" charset="-18"/>
              </a:rPr>
              <a:t>obligațiilor</a:t>
            </a:r>
            <a:r>
              <a:rPr lang="en-US" sz="2400" dirty="0">
                <a:latin typeface="AvenirNext LT Pro Bold" panose="020B0804020202020204" pitchFamily="34" charset="-18"/>
              </a:rPr>
              <a:t> BAT </a:t>
            </a:r>
            <a:endParaRPr lang="ro-RO" sz="2400" dirty="0" smtClean="0">
              <a:latin typeface="AvenirNext LT Pro Bold" panose="020B0804020202020204" pitchFamily="34" charset="-18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venirNext LT Pro Bold" panose="020B0804020202020204" pitchFamily="34" charset="-18"/>
              </a:rPr>
              <a:t>AEL </a:t>
            </a:r>
            <a:r>
              <a:rPr lang="en-US" sz="2400" dirty="0">
                <a:latin typeface="AvenirNext LT Pro Bold" panose="020B0804020202020204" pitchFamily="34" charset="-18"/>
              </a:rPr>
              <a:t>2015 </a:t>
            </a:r>
            <a:r>
              <a:rPr lang="en-US" sz="2400" dirty="0" err="1">
                <a:latin typeface="AvenirNext LT Pro Bold" panose="020B0804020202020204" pitchFamily="34" charset="-18"/>
              </a:rPr>
              <a:t>sunt</a:t>
            </a:r>
            <a:r>
              <a:rPr lang="en-US" sz="2400" dirty="0">
                <a:latin typeface="AvenirNext LT Pro Bold" panose="020B0804020202020204" pitchFamily="34" charset="-18"/>
              </a:rPr>
              <a:t> </a:t>
            </a:r>
            <a:r>
              <a:rPr lang="ro-RO" sz="2400" dirty="0">
                <a:latin typeface="AvenirNext LT Pro Bold" panose="020B0804020202020204" pitchFamily="34" charset="-18"/>
              </a:rPr>
              <a:t>deja </a:t>
            </a:r>
            <a:r>
              <a:rPr lang="en-US" sz="2400" dirty="0" err="1">
                <a:latin typeface="AvenirNext LT Pro Bold" panose="020B0804020202020204" pitchFamily="34" charset="-18"/>
              </a:rPr>
              <a:t>respectate</a:t>
            </a:r>
            <a:r>
              <a:rPr lang="en-US" sz="2400" dirty="0">
                <a:latin typeface="AvenirNext LT Pro Bold" panose="020B0804020202020204" pitchFamily="34" charset="-18"/>
              </a:rPr>
              <a:t> </a:t>
            </a:r>
            <a:r>
              <a:rPr lang="en-US" sz="2400" dirty="0" err="1">
                <a:latin typeface="AvenirNext LT Pro Bold" panose="020B0804020202020204" pitchFamily="34" charset="-18"/>
              </a:rPr>
              <a:t>și</a:t>
            </a:r>
            <a:r>
              <a:rPr lang="en-US" sz="2400" dirty="0">
                <a:latin typeface="AvenirNext LT Pro Bold" panose="020B0804020202020204" pitchFamily="34" charset="-18"/>
              </a:rPr>
              <a:t> </a:t>
            </a:r>
            <a:endParaRPr lang="en-US" sz="2400" dirty="0" smtClean="0">
              <a:latin typeface="AvenirNext LT Pro Bold" panose="020B0804020202020204" pitchFamily="34" charset="-18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venirNext LT Pro Bold" panose="020B0804020202020204" pitchFamily="34" charset="-18"/>
              </a:rPr>
              <a:t>îndeplinite</a:t>
            </a:r>
            <a:r>
              <a:rPr lang="en-US" sz="2400" dirty="0" smtClean="0">
                <a:latin typeface="AvenirNext LT Pro Bold" panose="020B0804020202020204" pitchFamily="34" charset="-18"/>
              </a:rPr>
              <a:t> </a:t>
            </a:r>
            <a:r>
              <a:rPr lang="en-US" sz="2400" dirty="0">
                <a:latin typeface="AvenirNext LT Pro Bold" panose="020B0804020202020204" pitchFamily="34" charset="-18"/>
              </a:rPr>
              <a:t>de </a:t>
            </a:r>
            <a:r>
              <a:rPr lang="en-US" sz="2400" dirty="0" err="1">
                <a:latin typeface="AvenirNext LT Pro Bold" panose="020B0804020202020204" pitchFamily="34" charset="-18"/>
              </a:rPr>
              <a:t>către</a:t>
            </a:r>
            <a:r>
              <a:rPr lang="en-US" sz="2400" dirty="0">
                <a:latin typeface="AvenirNext LT Pro Bold" panose="020B0804020202020204" pitchFamily="34" charset="-18"/>
              </a:rPr>
              <a:t> </a:t>
            </a:r>
            <a:endParaRPr lang="ro-RO" sz="2400" dirty="0" smtClean="0">
              <a:latin typeface="AvenirNext LT Pro Bold" panose="020B0804020202020204" pitchFamily="34" charset="-18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venirNext LT Pro Bold" panose="020B0804020202020204" pitchFamily="34" charset="-18"/>
              </a:rPr>
              <a:t>Kronospan</a:t>
            </a:r>
            <a:r>
              <a:rPr lang="en-US" sz="2400" dirty="0" smtClean="0">
                <a:latin typeface="AvenirNext LT Pro Bold" panose="020B0804020202020204" pitchFamily="34" charset="-18"/>
              </a:rPr>
              <a:t> </a:t>
            </a:r>
            <a:r>
              <a:rPr lang="en-US" sz="2400" dirty="0" err="1">
                <a:latin typeface="AvenirNext LT Pro Bold" panose="020B0804020202020204" pitchFamily="34" charset="-18"/>
              </a:rPr>
              <a:t>Sebes</a:t>
            </a:r>
            <a:r>
              <a:rPr lang="en-US" sz="2400" dirty="0">
                <a:latin typeface="AvenirNext LT Pro Bold" panose="020B0804020202020204" pitchFamily="34" charset="-18"/>
              </a:rPr>
              <a:t> S.A.</a:t>
            </a:r>
            <a:endParaRPr lang="ro-RO" sz="2400" dirty="0">
              <a:latin typeface="AvenirNext LT Pro Bold" panose="020B0804020202020204" pitchFamily="34" charset="-18"/>
            </a:endParaRPr>
          </a:p>
          <a:p>
            <a:pPr>
              <a:lnSpc>
                <a:spcPts val="2000"/>
              </a:lnSpc>
            </a:pPr>
            <a:endParaRPr lang="ro-RO" sz="200" dirty="0" smtClean="0">
              <a:latin typeface="AvenirNext LT Pro Bold" panose="020B0804020202020204" pitchFamily="34" charset="-18"/>
            </a:endParaRPr>
          </a:p>
          <a:p>
            <a:pPr>
              <a:lnSpc>
                <a:spcPts val="2000"/>
              </a:lnSpc>
            </a:pPr>
            <a:endParaRPr lang="ro-RO" sz="200" dirty="0">
              <a:latin typeface="AvenirNext LT Pro Bold" panose="020B0804020202020204" pitchFamily="34" charset="-18"/>
            </a:endParaRPr>
          </a:p>
          <a:p>
            <a:pPr>
              <a:lnSpc>
                <a:spcPts val="2000"/>
              </a:lnSpc>
            </a:pPr>
            <a:endParaRPr lang="ro-RO" sz="200" dirty="0" smtClean="0">
              <a:latin typeface="AvenirNext LT Pro Bold" panose="020B0804020202020204" pitchFamily="34" charset="-18"/>
            </a:endParaRPr>
          </a:p>
          <a:p>
            <a:pPr>
              <a:lnSpc>
                <a:spcPts val="2000"/>
              </a:lnSpc>
            </a:pPr>
            <a:endParaRPr lang="ro-RO" sz="200" dirty="0">
              <a:latin typeface="AvenirNext LT Pro Bold" panose="020B0804020202020204" pitchFamily="34" charset="-18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endParaRPr lang="ro-RO" sz="1200" dirty="0">
              <a:latin typeface="AvenirNext LT Pro Bold" panose="020B0804020202020204" pitchFamily="34" charset="-18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endParaRPr lang="ro-RO" sz="1200" b="1" dirty="0" smtClean="0">
              <a:solidFill>
                <a:srgbClr val="0A66B0"/>
              </a:solidFill>
              <a:latin typeface="AvenirNext LT Pro Medium" panose="020B0604020202020204" pitchFamily="34" charset="-18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b="1" dirty="0" err="1" smtClean="0">
                <a:solidFill>
                  <a:srgbClr val="0A66B0"/>
                </a:solidFill>
                <a:latin typeface="AvenirNext LT Pro Medium" panose="020B0604020202020204" pitchFamily="34" charset="-18"/>
              </a:rPr>
              <a:t>Termen</a:t>
            </a:r>
            <a:r>
              <a:rPr lang="en-US" b="1" dirty="0" smtClean="0">
                <a:solidFill>
                  <a:srgbClr val="0A66B0"/>
                </a:solidFill>
                <a:latin typeface="AvenirNext LT Pro Medium" panose="020B0604020202020204" pitchFamily="34" charset="-18"/>
              </a:rPr>
              <a:t> </a:t>
            </a:r>
            <a:r>
              <a:rPr lang="en-US" b="1" dirty="0">
                <a:solidFill>
                  <a:srgbClr val="0A66B0"/>
                </a:solidFill>
                <a:latin typeface="AvenirNext LT Pro Medium" panose="020B0604020202020204" pitchFamily="34" charset="-18"/>
              </a:rPr>
              <a:t>maxim de </a:t>
            </a:r>
            <a:r>
              <a:rPr lang="en-US" b="1" dirty="0" err="1">
                <a:solidFill>
                  <a:srgbClr val="0A66B0"/>
                </a:solidFill>
                <a:latin typeface="AvenirNext LT Pro Medium" panose="020B0604020202020204" pitchFamily="34" charset="-18"/>
              </a:rPr>
              <a:t>conformare</a:t>
            </a:r>
            <a:r>
              <a:rPr lang="en-US" b="1" dirty="0">
                <a:solidFill>
                  <a:srgbClr val="0A66B0"/>
                </a:solidFill>
                <a:latin typeface="AvenirNext LT Pro Medium" panose="020B0604020202020204" pitchFamily="34" charset="-18"/>
              </a:rPr>
              <a:t> </a:t>
            </a:r>
            <a:r>
              <a:rPr lang="en-US" b="1" dirty="0" err="1">
                <a:solidFill>
                  <a:srgbClr val="0A66B0"/>
                </a:solidFill>
                <a:latin typeface="AvenirNext LT Pro Medium" panose="020B0604020202020204" pitchFamily="34" charset="-18"/>
              </a:rPr>
              <a:t>în</a:t>
            </a:r>
            <a:r>
              <a:rPr lang="en-US" b="1" dirty="0">
                <a:solidFill>
                  <a:srgbClr val="0A66B0"/>
                </a:solidFill>
                <a:latin typeface="AvenirNext LT Pro Medium" panose="020B0604020202020204" pitchFamily="34" charset="-18"/>
              </a:rPr>
              <a:t> </a:t>
            </a:r>
            <a:endParaRPr lang="ro-RO" b="1" dirty="0" smtClean="0">
              <a:solidFill>
                <a:srgbClr val="0A66B0"/>
              </a:solidFill>
              <a:latin typeface="AvenirNext LT Pro Medium" panose="020B0604020202020204" pitchFamily="34" charset="-18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b="1" dirty="0" err="1" smtClean="0">
                <a:solidFill>
                  <a:srgbClr val="0A66B0"/>
                </a:solidFill>
                <a:latin typeface="AvenirNext LT Pro Medium" panose="020B0604020202020204" pitchFamily="34" charset="-18"/>
              </a:rPr>
              <a:t>cadrul</a:t>
            </a:r>
            <a:r>
              <a:rPr lang="en-US" b="1" dirty="0" smtClean="0">
                <a:solidFill>
                  <a:srgbClr val="0A66B0"/>
                </a:solidFill>
                <a:latin typeface="AvenirNext LT Pro Medium" panose="020B0604020202020204" pitchFamily="34" charset="-18"/>
              </a:rPr>
              <a:t> A.I.M</a:t>
            </a:r>
            <a:r>
              <a:rPr lang="en-US" b="1" dirty="0">
                <a:solidFill>
                  <a:srgbClr val="0A66B0"/>
                </a:solidFill>
                <a:latin typeface="AvenirNext LT Pro Medium" panose="020B0604020202020204" pitchFamily="34" charset="-18"/>
              </a:rPr>
              <a:t>.</a:t>
            </a:r>
            <a:r>
              <a:rPr lang="ro-RO" b="1" dirty="0">
                <a:solidFill>
                  <a:srgbClr val="0A66B0"/>
                </a:solidFill>
                <a:latin typeface="AvenirNext LT Pro Medium" panose="020B0604020202020204" pitchFamily="34" charset="-18"/>
              </a:rPr>
              <a:t>:</a:t>
            </a:r>
            <a:r>
              <a:rPr lang="en-US" b="1" dirty="0">
                <a:solidFill>
                  <a:srgbClr val="0A66B0"/>
                </a:solidFill>
                <a:latin typeface="AvenirNext LT Pro Medium" panose="020B0604020202020204" pitchFamily="34" charset="-18"/>
              </a:rPr>
              <a:t> </a:t>
            </a:r>
            <a:r>
              <a:rPr lang="ro-RO" b="1" dirty="0">
                <a:solidFill>
                  <a:srgbClr val="0A66B0"/>
                </a:solidFill>
                <a:latin typeface="AvenirNext LT Pro Medium" panose="020B0604020202020204" pitchFamily="34" charset="-18"/>
              </a:rPr>
              <a:t>n</a:t>
            </a:r>
            <a:r>
              <a:rPr lang="en-US" b="1" dirty="0" err="1">
                <a:solidFill>
                  <a:srgbClr val="0A66B0"/>
                </a:solidFill>
                <a:latin typeface="AvenirNext LT Pro Medium" panose="020B0604020202020204" pitchFamily="34" charset="-18"/>
              </a:rPr>
              <a:t>oiembrie</a:t>
            </a:r>
            <a:r>
              <a:rPr lang="en-US" b="1" dirty="0">
                <a:solidFill>
                  <a:srgbClr val="0A66B0"/>
                </a:solidFill>
                <a:latin typeface="AvenirNext LT Pro Medium" panose="020B0604020202020204" pitchFamily="34" charset="-18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0701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ro-RO" b="1" cap="all" dirty="0" smtClean="0">
                <a:solidFill>
                  <a:schemeClr val="bg1"/>
                </a:solidFill>
                <a:ea typeface="+mj-ea"/>
                <a:cs typeface="+mj-cs"/>
              </a:rPr>
              <a:t>Program de conformare 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BAT </a:t>
            </a:r>
            <a:r>
              <a:rPr lang="ro-RO" b="1" cap="all" dirty="0" smtClean="0">
                <a:solidFill>
                  <a:schemeClr val="bg1"/>
                </a:solidFill>
                <a:ea typeface="+mj-ea"/>
                <a:cs typeface="+mj-cs"/>
              </a:rPr>
              <a:t>/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 BREF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graphicFrame>
        <p:nvGraphicFramePr>
          <p:cNvPr id="7" name="Table 192"/>
          <p:cNvGraphicFramePr/>
          <p:nvPr>
            <p:extLst>
              <p:ext uri="{D42A27DB-BD31-4B8C-83A1-F6EECF244321}">
                <p14:modId xmlns:p14="http://schemas.microsoft.com/office/powerpoint/2010/main" val="1446582645"/>
              </p:ext>
            </p:extLst>
          </p:nvPr>
        </p:nvGraphicFramePr>
        <p:xfrm>
          <a:off x="179512" y="1340768"/>
          <a:ext cx="8640960" cy="4654065"/>
        </p:xfrm>
        <a:graphic>
          <a:graphicData uri="http://schemas.openxmlformats.org/drawingml/2006/table">
            <a:tbl>
              <a:tblPr firstRow="1" firstCol="1" bandRow="1"/>
              <a:tblGrid>
                <a:gridCol w="1098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6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64404">
                  <a:extLst>
                    <a:ext uri="{9D8B030D-6E8A-4147-A177-3AD203B41FA5}">
                      <a16:colId xmlns:a16="http://schemas.microsoft.com/office/drawing/2014/main" xmlns="" val="1798984085"/>
                    </a:ext>
                  </a:extLst>
                </a:gridCol>
                <a:gridCol w="1039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9607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Proces</a:t>
                      </a:r>
                      <a:endParaRPr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108000" marT="22594" marB="72000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Sursă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 de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emisie</a:t>
                      </a:r>
                      <a:endParaRPr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Poluant</a:t>
                      </a:r>
                      <a:endParaRPr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Măsuri</a:t>
                      </a:r>
                      <a:endParaRPr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108000" marT="22594" marB="72000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Termen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Helvetica"/>
                      </a:endParaRPr>
                    </a:p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(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propunere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)</a:t>
                      </a:r>
                      <a:endParaRPr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Helvetica"/>
                      </a:endParaRP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61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Uscare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fibre</a:t>
                      </a:r>
                      <a:r>
                        <a:rPr lang="ro-RO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/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Secția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 MDF</a:t>
                      </a:r>
                    </a:p>
                  </a:txBody>
                  <a:tcPr marL="0" marR="108000" marT="22594" marB="72000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P5.1, P5.2, P5.3, P5.4</a:t>
                      </a:r>
                    </a:p>
                  </a:txBody>
                  <a:tcPr marL="0" marR="180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Realizarea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unui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studiu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soluție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pentru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reducerea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pulberilor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prin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analiza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tehnicilor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propuse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prin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BAT 17  </a:t>
                      </a:r>
                      <a:b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filtru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cu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saci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ciclon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, precipitator electrostatic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umed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scruber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umed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precum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și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altor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tehnici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reducere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108000" marT="22594" marB="72000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luni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de la </a:t>
                      </a:r>
                      <a:endParaRPr lang="ro-RO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obținerea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AIM</a:t>
                      </a: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75138994"/>
                  </a:ext>
                </a:extLst>
              </a:tr>
              <a:tr h="529455">
                <a:tc vMerge="1">
                  <a:txBody>
                    <a:bodyPr/>
                    <a:lstStyle/>
                    <a:p>
                      <a:pPr algn="l" defTabSz="914400">
                        <a:lnSpc>
                          <a:spcPts val="1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900" b="0" dirty="0">
                        <a:solidFill>
                          <a:schemeClr val="tx1"/>
                        </a:solidFill>
                        <a:latin typeface="AvenirNext LT Pro Medium" panose="020B0604020202020204" pitchFamily="34" charset="-18"/>
                        <a:sym typeface="Helvetica"/>
                      </a:endParaRPr>
                    </a:p>
                  </a:txBody>
                  <a:tcPr marL="0" marR="108000" marT="22594" marB="7200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P5.1, P5.2, P5.3, P5.4</a:t>
                      </a:r>
                    </a:p>
                  </a:txBody>
                  <a:tcPr marL="0" marR="180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Implementarea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soluției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identificate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prin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Studiul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soluție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08000" marT="22594" marB="72000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30.11.2019</a:t>
                      </a: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77252524"/>
                  </a:ext>
                </a:extLst>
              </a:tr>
              <a:tr h="56061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Uscare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așchii</a:t>
                      </a:r>
                      <a:r>
                        <a:rPr lang="ro-RO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 / Secția PAL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Helvetica"/>
                      </a:endParaRPr>
                    </a:p>
                    <a:p>
                      <a:pPr algn="ctr" defTabSz="914400">
                        <a:lnSpc>
                          <a:spcPts val="1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108000" marT="22594" marB="72000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Uscător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Krono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-plus cu UTWS-ESP-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uscare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indirectă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/ P17</a:t>
                      </a:r>
                      <a:endParaRPr lang="en-US" sz="11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NOx, COV</a:t>
                      </a: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Realizarea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unui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studiu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soluție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pentru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reducerea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NOx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și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COV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prin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analiza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celor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mai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bune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tehnici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disponibile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108000" marT="22594" marB="72000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luni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de la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obținerea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AIM</a:t>
                      </a: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23500403"/>
                  </a:ext>
                </a:extLst>
              </a:tr>
              <a:tr h="560611">
                <a:tc vMerge="1">
                  <a:txBody>
                    <a:bodyPr/>
                    <a:lstStyle/>
                    <a:p>
                      <a:pPr algn="l" defTabSz="914400">
                        <a:lnSpc>
                          <a:spcPts val="1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900" b="0" dirty="0">
                        <a:solidFill>
                          <a:schemeClr val="tx1"/>
                        </a:solidFill>
                        <a:latin typeface="AvenirNext LT Pro Medium" panose="020B0604020202020204" pitchFamily="34" charset="-18"/>
                        <a:sym typeface="Helvetica"/>
                      </a:endParaRPr>
                    </a:p>
                  </a:txBody>
                  <a:tcPr marL="0" marR="108000" marT="22594" marB="7200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Uscător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Krono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-plus cu UTWS-ESP-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uscare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indirectă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/ P17</a:t>
                      </a:r>
                      <a:endParaRPr lang="en-US" sz="11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NOx</a:t>
                      </a: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Implementarea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soluției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identificate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prin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Studiul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soluție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privind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reducerea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NOx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în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emisiile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de la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Uscătorul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Krono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-plus</a:t>
                      </a:r>
                    </a:p>
                  </a:txBody>
                  <a:tcPr marL="0" marR="108000" marT="22594" marB="72000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30.11.2019</a:t>
                      </a: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41480873"/>
                  </a:ext>
                </a:extLst>
              </a:tr>
              <a:tr h="759827">
                <a:tc vMerge="1">
                  <a:txBody>
                    <a:bodyPr/>
                    <a:lstStyle/>
                    <a:p>
                      <a:pPr algn="l" defTabSz="914400">
                        <a:lnSpc>
                          <a:spcPts val="1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900" b="0" dirty="0">
                        <a:solidFill>
                          <a:schemeClr val="tx1"/>
                        </a:solidFill>
                        <a:latin typeface="AvenirNext LT Pro Medium" panose="020B0604020202020204" pitchFamily="34" charset="-18"/>
                        <a:sym typeface="Helvetica"/>
                      </a:endParaRPr>
                    </a:p>
                  </a:txBody>
                  <a:tcPr marL="0" marR="108000" marT="22594" marB="7200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Uscător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Krono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-plus cu UTWS-ESP-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uscare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indirectă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/ P17</a:t>
                      </a:r>
                      <a:endParaRPr lang="en-US" sz="11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COV</a:t>
                      </a: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Implementarea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soluției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identificate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prin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Studiul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soluție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pentru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reducerea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COV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în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emisiile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de la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Uscătorul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Krono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-plus</a:t>
                      </a:r>
                    </a:p>
                  </a:txBody>
                  <a:tcPr marL="0" marR="108000" marT="22594" marB="72000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30.11.2019</a:t>
                      </a: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95426570"/>
                  </a:ext>
                </a:extLst>
              </a:tr>
              <a:tr h="560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Ardere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combustibil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(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gaz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metan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Helvetica"/>
                        </a:rPr>
                        <a:t>)</a:t>
                      </a:r>
                    </a:p>
                    <a:p>
                      <a:pPr algn="ctr" defTabSz="914400">
                        <a:lnSpc>
                          <a:spcPts val="1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108000" marT="22594" marB="72000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en-US" sz="1100" baseline="0" dirty="0" err="1">
                          <a:latin typeface="Arial" pitchFamily="34" charset="0"/>
                          <a:cs typeface="Arial" pitchFamily="34" charset="0"/>
                        </a:rPr>
                        <a:t>centrale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>
                          <a:latin typeface="Arial" pitchFamily="34" charset="0"/>
                          <a:cs typeface="Arial" pitchFamily="34" charset="0"/>
                        </a:rPr>
                        <a:t>termice</a:t>
                      </a:r>
                      <a:endParaRPr lang="en-US" sz="11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NOx</a:t>
                      </a: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Montare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itchFamily="34" charset="0"/>
                          <a:cs typeface="Arial" pitchFamily="34" charset="0"/>
                        </a:rPr>
                        <a:t>arzătoare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Low-NOx</a:t>
                      </a:r>
                    </a:p>
                  </a:txBody>
                  <a:tcPr marL="0" marR="108000" marT="22594" marB="72000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30.11.2019</a:t>
                      </a:r>
                    </a:p>
                  </a:txBody>
                  <a:tcPr marL="0" marR="108000" marT="22594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0435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8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395536" y="1340768"/>
            <a:ext cx="8229600" cy="4680520"/>
          </a:xfrm>
        </p:spPr>
        <p:txBody>
          <a:bodyPr/>
          <a:lstStyle/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23528" y="260648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bg1"/>
                </a:solidFill>
              </a:rPr>
              <a:t>SURSE EMISII MONITORIZATE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6" y="1268760"/>
            <a:ext cx="9069194" cy="480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3933056"/>
            <a:ext cx="2267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4046875"/>
            <a:ext cx="2088232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o-RO" sz="1000" dirty="0"/>
          </a:p>
        </p:txBody>
      </p:sp>
    </p:spTree>
    <p:extLst>
      <p:ext uri="{BB962C8B-B14F-4D97-AF65-F5344CB8AC3E}">
        <p14:creationId xmlns:p14="http://schemas.microsoft.com/office/powerpoint/2010/main" val="15705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en-US" altLang="ko-KR" b="1" dirty="0" err="1">
                <a:solidFill>
                  <a:schemeClr val="bg1"/>
                </a:solidFill>
              </a:rPr>
              <a:t>Monitorizare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</a:rPr>
              <a:t>emisii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</a:rPr>
              <a:t>Sectia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</a:rPr>
              <a:t>Chimica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95536" y="1340768"/>
            <a:ext cx="8229600" cy="4680520"/>
          </a:xfrm>
        </p:spPr>
        <p:txBody>
          <a:bodyPr/>
          <a:lstStyle/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47936" y="1493168"/>
            <a:ext cx="8229600" cy="4680520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  <a:p>
            <a:pPr marL="28575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76202"/>
              </p:ext>
            </p:extLst>
          </p:nvPr>
        </p:nvGraphicFramePr>
        <p:xfrm>
          <a:off x="179512" y="1457573"/>
          <a:ext cx="8831935" cy="42036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940"/>
                <a:gridCol w="2972436"/>
                <a:gridCol w="1055371"/>
                <a:gridCol w="898119"/>
                <a:gridCol w="1454928"/>
                <a:gridCol w="864096"/>
                <a:gridCol w="1175045"/>
              </a:tblGrid>
              <a:tr h="543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Nr.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crt.</a:t>
                      </a:r>
                      <a:endParaRPr lang="ro-R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Punct de monitorizare</a:t>
                      </a:r>
                      <a:endParaRPr lang="ro-R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Parametru</a:t>
                      </a:r>
                      <a:endParaRPr lang="ro-R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VLE AIM 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</a:rPr>
                        <a:t>(</a:t>
                      </a:r>
                      <a:r>
                        <a:rPr lang="ro-RO" sz="1200" dirty="0">
                          <a:effectLst/>
                        </a:rPr>
                        <a:t>mg/Nmc)</a:t>
                      </a:r>
                      <a:endParaRPr lang="ro-R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BAT AEL 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</a:rPr>
                        <a:t>(mg/Nmc</a:t>
                      </a:r>
                      <a:r>
                        <a:rPr lang="ro-RO" sz="1200" dirty="0">
                          <a:effectLst/>
                        </a:rPr>
                        <a:t>)</a:t>
                      </a:r>
                      <a:endParaRPr lang="ro-R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Frecventa</a:t>
                      </a:r>
                      <a:endParaRPr lang="ro-R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Metoda</a:t>
                      </a:r>
                      <a:endParaRPr lang="ro-R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</a:tr>
              <a:tr h="181039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MONITORIZARE EMISII  AER</a:t>
                      </a:r>
                      <a:endParaRPr lang="ro-R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ro-R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18103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1</a:t>
                      </a:r>
                      <a:endParaRPr lang="ro-R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A1/Instalatia de producere formaldehida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COT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50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-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trimestrial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EN 12619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formaldehida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5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5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continuu</a:t>
                      </a:r>
                      <a:endParaRPr lang="ro-RO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EPA 42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</a:tr>
              <a:tr h="18103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DME</a:t>
                      </a:r>
                      <a:endParaRPr lang="ro-RO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50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&lt;50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anual</a:t>
                      </a:r>
                      <a:endParaRPr lang="ro-RO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EPA 308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SR EN 13649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</a:tr>
              <a:tr h="2567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metanol</a:t>
                      </a:r>
                      <a:endParaRPr lang="ro-RO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5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anual</a:t>
                      </a:r>
                      <a:endParaRPr lang="ro-RO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0671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o-RO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89" marR="67889" marT="0" marB="0" anchor="ctr"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620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2</a:t>
                      </a:r>
                      <a:endParaRPr lang="ro-R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A2/Instalatia de producere rasini pulbere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formaldehida</a:t>
                      </a:r>
                      <a:endParaRPr lang="ro-RO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 </a:t>
                      </a:r>
                      <a:r>
                        <a:rPr lang="en-US" sz="1100" b="1" baseline="30000" dirty="0" smtClean="0">
                          <a:effectLst/>
                        </a:rPr>
                        <a:t>(1)</a:t>
                      </a:r>
                      <a:endParaRPr lang="ro-RO" sz="1100" b="1" baseline="30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semestrial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EPA 42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pulberi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5 </a:t>
                      </a:r>
                      <a:r>
                        <a:rPr lang="en-US" sz="1100" b="1" baseline="30000" dirty="0" smtClean="0">
                          <a:effectLst/>
                        </a:rPr>
                        <a:t>(1)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semestrial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EN 13284-1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3</a:t>
                      </a:r>
                      <a:endParaRPr lang="ro-R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A3/Exhaustare generala hala rasini pulbere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formaldehida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5 </a:t>
                      </a:r>
                      <a:r>
                        <a:rPr lang="en-US" sz="1100" b="1" baseline="30000" dirty="0" smtClean="0">
                          <a:effectLst/>
                        </a:rPr>
                        <a:t>(1)</a:t>
                      </a:r>
                      <a:endParaRPr lang="ro-RO" sz="1100" b="1" baseline="30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semestrial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EPA 42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pulberi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5 </a:t>
                      </a:r>
                      <a:r>
                        <a:rPr lang="en-US" sz="1100" b="1" baseline="30000" dirty="0" smtClean="0">
                          <a:effectLst/>
                        </a:rPr>
                        <a:t>(1)</a:t>
                      </a:r>
                      <a:endParaRPr lang="ro-RO" sz="1100" b="1" baseline="30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semestrial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EN 13284-1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4</a:t>
                      </a:r>
                      <a:endParaRPr lang="ro-R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A4/Centrala termica</a:t>
                      </a:r>
                      <a:endParaRPr lang="ro-R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</a:t>
                      </a:r>
                      <a:endParaRPr lang="ro-RO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100</a:t>
                      </a:r>
                      <a:endParaRPr lang="ro-RO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ro-RO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1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o-RO" sz="11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o-RO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anual</a:t>
                      </a:r>
                      <a:endParaRPr lang="ro-RO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SR ISO 10396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pulberi</a:t>
                      </a:r>
                      <a:endParaRPr lang="ro-RO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5</a:t>
                      </a:r>
                      <a:endParaRPr lang="ro-RO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1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o-RO" sz="11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anual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EN 13284-1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</a:tr>
              <a:tr h="18103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SO</a:t>
                      </a:r>
                      <a:r>
                        <a:rPr lang="ro-RO" sz="1100" baseline="-25000">
                          <a:effectLst/>
                        </a:rPr>
                        <a:t>2</a:t>
                      </a:r>
                      <a:endParaRPr lang="ro-RO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35</a:t>
                      </a:r>
                      <a:endParaRPr lang="ro-RO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1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o-RO" sz="11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anual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EN 14791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</a:tr>
              <a:tr h="9563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b="0" dirty="0">
                          <a:effectLst/>
                        </a:rPr>
                        <a:t>NO</a:t>
                      </a:r>
                      <a:r>
                        <a:rPr lang="ro-RO" sz="1100" b="0" baseline="-25000" dirty="0">
                          <a:effectLst/>
                        </a:rPr>
                        <a:t>X</a:t>
                      </a:r>
                      <a:endParaRPr lang="ro-RO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0" dirty="0">
                          <a:effectLst/>
                        </a:rPr>
                        <a:t>350</a:t>
                      </a:r>
                      <a:endParaRPr lang="ro-RO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ro-RO" sz="11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r>
                        <a:rPr lang="en-US" sz="11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1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o-RO" sz="11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o-RO" sz="11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b="0" dirty="0">
                          <a:effectLst/>
                        </a:rPr>
                        <a:t>anual</a:t>
                      </a:r>
                      <a:endParaRPr lang="ro-RO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EN 14792</a:t>
                      </a:r>
                      <a:endParaRPr lang="ro-RO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9237" y="564785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VLE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reglementat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ă prin AIM nr. AB 1/2017   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ro-RO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VLE conform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Legii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78/2013 privind emisiile industriale</a:t>
            </a:r>
            <a:endParaRPr lang="ro-R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en-US" altLang="ko-KR" b="1" dirty="0" smtClean="0">
                <a:solidFill>
                  <a:schemeClr val="bg1"/>
                </a:solidFill>
              </a:rPr>
              <a:t>CUPRINS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95536" y="1412776"/>
            <a:ext cx="8229600" cy="3600400"/>
          </a:xfrm>
        </p:spPr>
        <p:txBody>
          <a:bodyPr/>
          <a:lstStyle/>
          <a:p>
            <a:endParaRPr lang="en-US" altLang="ko-K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o-RO" altLang="ko-KR" sz="1600" b="1" dirty="0" smtClean="0">
                <a:solidFill>
                  <a:schemeClr val="tx1"/>
                </a:solidFill>
              </a:rPr>
              <a:t>INFORMATII </a:t>
            </a:r>
            <a:r>
              <a:rPr lang="ro-RO" altLang="ko-KR" sz="1600" b="1" dirty="0">
                <a:solidFill>
                  <a:schemeClr val="tx1"/>
                </a:solidFill>
              </a:rPr>
              <a:t>DESPRE OPERATORUL </a:t>
            </a:r>
            <a:r>
              <a:rPr lang="ro-RO" altLang="ko-KR" sz="1600" b="1" dirty="0" smtClean="0">
                <a:solidFill>
                  <a:schemeClr val="tx1"/>
                </a:solidFill>
              </a:rPr>
              <a:t>ECONOMIC</a:t>
            </a:r>
          </a:p>
          <a:p>
            <a:pPr marL="342900" indent="-342900">
              <a:buAutoNum type="arabicPeriod"/>
            </a:pPr>
            <a:r>
              <a:rPr lang="ro-RO" altLang="ko-KR" sz="1600" b="1" dirty="0">
                <a:solidFill>
                  <a:schemeClr val="tx1"/>
                </a:solidFill>
              </a:rPr>
              <a:t>DOMENII DE ACTIVITATE</a:t>
            </a:r>
          </a:p>
          <a:p>
            <a:pPr marL="342900" indent="-342900">
              <a:buAutoNum type="arabicPeriod"/>
            </a:pPr>
            <a:r>
              <a:rPr lang="ro-RO" altLang="ko-KR" sz="1600" b="1" dirty="0">
                <a:solidFill>
                  <a:schemeClr val="tx1"/>
                </a:solidFill>
              </a:rPr>
              <a:t>INCADRAREA ACTIVITĂŢII</a:t>
            </a:r>
          </a:p>
          <a:p>
            <a:pPr marL="342900" indent="-342900">
              <a:buAutoNum type="arabicPeriod"/>
            </a:pPr>
            <a:r>
              <a:rPr lang="ro-RO" altLang="ko-KR" sz="1600" b="1" dirty="0">
                <a:solidFill>
                  <a:schemeClr val="tx1"/>
                </a:solidFill>
              </a:rPr>
              <a:t>CAPACITĂŢI DE PRODUCŢIE</a:t>
            </a:r>
          </a:p>
          <a:p>
            <a:pPr marL="342900" indent="-342900">
              <a:buAutoNum type="arabicPeriod"/>
            </a:pPr>
            <a:r>
              <a:rPr lang="pt-BR" altLang="ko-KR" sz="1600" b="1" dirty="0">
                <a:solidFill>
                  <a:schemeClr val="tx1"/>
                </a:solidFill>
              </a:rPr>
              <a:t>PROCEDURĂ LEGALĂ DE AUTORIZARE </a:t>
            </a:r>
            <a:r>
              <a:rPr lang="pt-BR" altLang="ko-KR" sz="1600" b="1" dirty="0" smtClean="0">
                <a:solidFill>
                  <a:schemeClr val="tx1"/>
                </a:solidFill>
              </a:rPr>
              <a:t>– ETAPE</a:t>
            </a:r>
            <a:endParaRPr lang="ro-RO" altLang="ko-KR" sz="1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pt-BR" altLang="ko-KR" sz="1600" b="1" dirty="0">
                <a:solidFill>
                  <a:schemeClr val="tx1"/>
                </a:solidFill>
              </a:rPr>
              <a:t>DOCUMENTAȚIE DEPUSĂ CONFORM LEGISLAȚIEI</a:t>
            </a:r>
          </a:p>
          <a:p>
            <a:pPr marL="342900" indent="-342900">
              <a:buAutoNum type="arabicPeriod"/>
            </a:pPr>
            <a:r>
              <a:rPr lang="pt-BR" altLang="ko-KR" sz="1600" b="1" dirty="0">
                <a:solidFill>
                  <a:schemeClr val="tx1"/>
                </a:solidFill>
              </a:rPr>
              <a:t>LEGISLAȚIE APLICATĂ ȘI </a:t>
            </a:r>
            <a:r>
              <a:rPr lang="pt-BR" altLang="ko-KR" sz="1600" b="1" dirty="0" smtClean="0">
                <a:solidFill>
                  <a:schemeClr val="tx1"/>
                </a:solidFill>
              </a:rPr>
              <a:t>RESPECTATĂ</a:t>
            </a:r>
            <a:endParaRPr lang="ro-RO" altLang="ko-KR" sz="1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pt-BR" altLang="ko-KR" sz="1600" b="1" dirty="0">
                <a:solidFill>
                  <a:schemeClr val="tx1"/>
                </a:solidFill>
              </a:rPr>
              <a:t>BAT ȘI BREF 2015</a:t>
            </a:r>
          </a:p>
          <a:p>
            <a:pPr marL="342900" indent="-342900">
              <a:buAutoNum type="arabicPeriod"/>
            </a:pPr>
            <a:r>
              <a:rPr lang="pt-BR" altLang="ko-KR" sz="1600" b="1" dirty="0">
                <a:solidFill>
                  <a:schemeClr val="tx1"/>
                </a:solidFill>
              </a:rPr>
              <a:t>INVESTIȚII DE MEDIU, SECURITATE ȘI EFICIENȚĂ </a:t>
            </a:r>
            <a:r>
              <a:rPr lang="pt-BR" altLang="ko-KR" sz="1600" b="1" dirty="0" smtClean="0">
                <a:solidFill>
                  <a:schemeClr val="tx1"/>
                </a:solidFill>
              </a:rPr>
              <a:t>ENERGETICĂ</a:t>
            </a:r>
            <a:endParaRPr lang="ro-RO" altLang="ko-KR" sz="1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o-RO" altLang="ko-KR" sz="1600" b="1" dirty="0" smtClean="0">
                <a:solidFill>
                  <a:schemeClr val="tx1"/>
                </a:solidFill>
              </a:rPr>
              <a:t>MONITORIZĂRI</a:t>
            </a:r>
          </a:p>
          <a:p>
            <a:pPr marL="342900" indent="-342900">
              <a:buAutoNum type="arabicPeriod"/>
            </a:pPr>
            <a:r>
              <a:rPr lang="ro-RO" altLang="ko-KR" sz="1600" b="1" dirty="0">
                <a:solidFill>
                  <a:schemeClr val="tx1"/>
                </a:solidFill>
              </a:rPr>
              <a:t>SURSE EMISII </a:t>
            </a:r>
            <a:r>
              <a:rPr lang="ro-RO" altLang="ko-KR" sz="1600" b="1" dirty="0" smtClean="0">
                <a:solidFill>
                  <a:schemeClr val="tx1"/>
                </a:solidFill>
              </a:rPr>
              <a:t>MONITORIZATE</a:t>
            </a:r>
          </a:p>
          <a:p>
            <a:pPr marL="342900" indent="-342900">
              <a:buAutoNum type="arabicPeriod"/>
            </a:pPr>
            <a:r>
              <a:rPr lang="ro-RO" altLang="ko-KR" sz="1600" b="1" dirty="0" smtClean="0">
                <a:solidFill>
                  <a:schemeClr val="tx1"/>
                </a:solidFill>
              </a:rPr>
              <a:t>REZULTATE MONITORIZĂRI 201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7</a:t>
            </a:r>
            <a:endParaRPr lang="ro-RO" altLang="ko-KR" sz="1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o-RO" altLang="ko-KR" sz="1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t-BR" altLang="ko-KR" sz="16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t-BR" altLang="ko-KR" sz="1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t-BR" altLang="ko-KR" sz="1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o-RO" altLang="ko-KR" sz="1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o-RO" altLang="ko-KR" sz="1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altLang="ko-K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23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en-US" altLang="ko-KR" b="1" dirty="0" err="1" smtClean="0">
                <a:solidFill>
                  <a:schemeClr val="bg1"/>
                </a:solidFill>
              </a:rPr>
              <a:t>Monitorizare</a:t>
            </a:r>
            <a:r>
              <a:rPr lang="ro-RO" altLang="ko-KR" b="1" dirty="0" smtClean="0">
                <a:solidFill>
                  <a:schemeClr val="bg1"/>
                </a:solidFill>
              </a:rPr>
              <a:t> emisii</a:t>
            </a:r>
            <a:r>
              <a:rPr lang="en-US" altLang="ko-KR" b="1" dirty="0" smtClean="0">
                <a:solidFill>
                  <a:schemeClr val="bg1"/>
                </a:solidFill>
              </a:rPr>
              <a:t> Sec</a:t>
            </a:r>
            <a:r>
              <a:rPr lang="ro-RO" altLang="ko-KR" b="1" dirty="0" smtClean="0">
                <a:solidFill>
                  <a:schemeClr val="bg1"/>
                </a:solidFill>
              </a:rPr>
              <a:t>ț</a:t>
            </a:r>
            <a:r>
              <a:rPr lang="en-US" altLang="ko-KR" b="1" dirty="0" err="1" smtClean="0">
                <a:solidFill>
                  <a:schemeClr val="bg1"/>
                </a:solidFill>
              </a:rPr>
              <a:t>ia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PAL</a:t>
            </a: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395536" y="1340768"/>
            <a:ext cx="8229600" cy="4680520"/>
          </a:xfrm>
        </p:spPr>
        <p:txBody>
          <a:bodyPr/>
          <a:lstStyle/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324071"/>
              </p:ext>
            </p:extLst>
          </p:nvPr>
        </p:nvGraphicFramePr>
        <p:xfrm>
          <a:off x="539552" y="1628800"/>
          <a:ext cx="8424936" cy="37783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866"/>
                <a:gridCol w="3073510"/>
                <a:gridCol w="948647"/>
                <a:gridCol w="679659"/>
                <a:gridCol w="819966"/>
                <a:gridCol w="637798"/>
                <a:gridCol w="728882"/>
                <a:gridCol w="1225608"/>
              </a:tblGrid>
              <a:tr h="32658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Nr.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crt.</a:t>
                      </a:r>
                      <a:endParaRPr lang="ro-RO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Punct de monitorizare</a:t>
                      </a:r>
                      <a:endParaRPr lang="ro-RO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Parametru</a:t>
                      </a:r>
                      <a:endParaRPr lang="ro-RO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Valori limita la </a:t>
                      </a:r>
                      <a:r>
                        <a:rPr lang="ro-RO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emisie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(mg/Nmc)</a:t>
                      </a:r>
                      <a:endParaRPr lang="ro-RO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Frecventa monitorizarii</a:t>
                      </a:r>
                      <a:endParaRPr lang="ro-RO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Metoda</a:t>
                      </a:r>
                      <a:endParaRPr lang="ro-RO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</a:tr>
              <a:tr h="32658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 pitchFamily="34" charset="0"/>
                          <a:cs typeface="Arial" pitchFamily="34" charset="0"/>
                        </a:rPr>
                        <a:t>A.I.M</a:t>
                      </a:r>
                      <a:endParaRPr lang="ro-RO" sz="9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 pitchFamily="34" charset="0"/>
                          <a:cs typeface="Arial" pitchFamily="34" charset="0"/>
                        </a:rPr>
                        <a:t>BREF/BAT</a:t>
                      </a:r>
                      <a:endParaRPr lang="ro-RO" sz="9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 pitchFamily="34" charset="0"/>
                          <a:cs typeface="Arial" pitchFamily="34" charset="0"/>
                        </a:rPr>
                        <a:t>AIM</a:t>
                      </a:r>
                      <a:endParaRPr lang="ro-RO" sz="9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 pitchFamily="34" charset="0"/>
                          <a:cs typeface="Arial" pitchFamily="34" charset="0"/>
                        </a:rPr>
                        <a:t>BREF/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 pitchFamily="34" charset="0"/>
                          <a:cs typeface="Arial" pitchFamily="34" charset="0"/>
                        </a:rPr>
                        <a:t>BAT</a:t>
                      </a:r>
                      <a:endParaRPr lang="ro-RO" sz="9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o-RO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</a:tr>
              <a:tr h="163294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900" dirty="0" smtClean="0">
                          <a:effectLst/>
                        </a:rPr>
                        <a:t>MONITORIZARE EMISII  AER</a:t>
                      </a: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0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o-RO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P22/Desprafuire grup 1 mori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&lt;3-5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semestrial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o-RO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P23/Desprafuire grup 1 mori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&lt;3-5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semestrial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</a:tr>
              <a:tr h="216024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o-RO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P17/Uscare aschii in uscator Krono-plus </a:t>
                      </a:r>
                      <a:r>
                        <a:rPr lang="ro-RO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11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arzator </a:t>
                      </a:r>
                      <a:r>
                        <a:rPr lang="ro-RO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biomasa</a:t>
                      </a:r>
                      <a:r>
                        <a:rPr lang="en-US" sz="11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(incalzire indirecta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COV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 (P)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&lt;20-200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EN 12619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formaldehida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ro-RO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5-1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lunar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EPA 42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3-10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continuu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</a:tr>
              <a:tr h="14401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250/100 </a:t>
                      </a:r>
                      <a:r>
                        <a:rPr lang="en-US" sz="1100" b="1" baseline="30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o-RO" sz="1100" b="1" baseline="30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1100" b="1" baseline="30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o-RO" sz="1100" b="1" baseline="30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SR ISO 10396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</a:tr>
              <a:tr h="12039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NOx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(P)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300/100 </a:t>
                      </a:r>
                      <a:r>
                        <a:rPr lang="en-US" sz="1100" b="1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o-RO" sz="1100" b="1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100" b="1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EN 14792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</a:tr>
              <a:tr h="16725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SOx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200/35 </a:t>
                      </a:r>
                      <a:r>
                        <a:rPr lang="en-US" sz="1100" b="1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o-RO" sz="1100" b="1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100" b="1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o-RO" sz="1100" b="1" baseline="30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EN 14791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</a:tr>
              <a:tr h="289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o-RO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P24/Desprafuire mori (zona seco)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&lt;3-5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semestrial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</a:tr>
              <a:tr h="14401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P19/Exhaustare noxe presa din zona </a:t>
                      </a:r>
                      <a:r>
                        <a:rPr lang="ro-RO" sz="11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br>
                        <a:rPr lang="ro-RO" sz="11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o-RO" sz="11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1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evacuare</a:t>
                      </a:r>
                      <a:endParaRPr lang="ro-RO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COV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o-RO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10-100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rowSpan="5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ro-RO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rowSpan="5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EN 12619</a:t>
                      </a: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</a:tr>
              <a:tr h="18257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formaldehida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2-15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15384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EPA 42</a:t>
                      </a:r>
                      <a:endParaRPr lang="ro-RO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</a:tr>
              <a:tr h="17274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3-15</a:t>
                      </a:r>
                      <a:endParaRPr lang="ro-RO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2658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1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039" marR="53039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549376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(P) = 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VLE provizorii, până la data de 24.11.2019</a:t>
            </a:r>
          </a:p>
          <a:p>
            <a:r>
              <a:rPr lang="ro-RO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VLE pentru ardere biomasă conform Ord. MAPPM nr</a:t>
            </a: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. 462/1993  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Condiții tehnice privind protecția atmosferei /</a:t>
            </a:r>
          </a:p>
          <a:p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VLE pentru ardere gaz metan conform Legii 278/2013 privind emisiile industriale</a:t>
            </a:r>
          </a:p>
          <a:p>
            <a:r>
              <a:rPr lang="ro-RO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VLE pentru ardere biomasă/gaz  metan conform Legii 278/2013 privind emisiile 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industriale</a:t>
            </a:r>
            <a:endParaRPr lang="ro-R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395536" y="1340768"/>
            <a:ext cx="8229600" cy="4680520"/>
          </a:xfrm>
        </p:spPr>
        <p:txBody>
          <a:bodyPr/>
          <a:lstStyle/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617145"/>
              </p:ext>
            </p:extLst>
          </p:nvPr>
        </p:nvGraphicFramePr>
        <p:xfrm>
          <a:off x="359064" y="1772816"/>
          <a:ext cx="8642480" cy="3049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2830"/>
                <a:gridCol w="3353380"/>
                <a:gridCol w="708734"/>
                <a:gridCol w="1008696"/>
                <a:gridCol w="861439"/>
                <a:gridCol w="722737"/>
                <a:gridCol w="712327"/>
                <a:gridCol w="1052337"/>
              </a:tblGrid>
              <a:tr h="2952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Nr.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crt.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Punct de monitorizare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Parametru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Valori limita la emisie (mg/Nmc)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Frecventa monitorizarii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Metoda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</a:tr>
              <a:tr h="14742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A.I.M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BREF/BAT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AIM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BREF/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BAT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</a:tr>
              <a:tr h="105741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</a:rPr>
                        <a:t>MONITORIZARE EMISII  AER</a:t>
                      </a:r>
                      <a:endParaRPr lang="ro-RO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" marR="6640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94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P35/Exhaustare formatizat placi si circulare diagonale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&lt;3-5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semestrial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</a:tr>
              <a:tr h="25378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P20/Incalzire ulei diatermic prin combustia gazului metan </a:t>
                      </a:r>
                      <a:endParaRPr lang="ro-RO" sz="1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9,6 </a:t>
                      </a: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anual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rowSpan="4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</a:tr>
              <a:tr h="10574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</a:tr>
              <a:tr h="25378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NOx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350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14792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</a:tr>
              <a:tr h="25378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ro-RO" sz="1000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14791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</a:tr>
              <a:tr h="25378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P36/Centrala termica gaz metan, capacitate 11,6 MW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Este utilizata in </a:t>
                      </a:r>
                      <a:endParaRPr lang="ro-RO" sz="1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conditii </a:t>
                      </a: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avarie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rowSpan="4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</a:tr>
              <a:tr h="31722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SR ISO 10396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</a:tr>
              <a:tr h="25378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NOx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350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14792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</a:tr>
              <a:tr h="25378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ro-RO" sz="1000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14791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0" marR="6640" marT="0" marB="0" anchor="ctr"/>
                </a:tc>
              </a:tr>
            </a:tbl>
          </a:graphicData>
        </a:graphic>
      </p:graphicFrame>
      <p:sp>
        <p:nvSpPr>
          <p:cNvPr id="10" name="Content Placeholder 5"/>
          <p:cNvSpPr txBox="1">
            <a:spLocks/>
          </p:cNvSpPr>
          <p:nvPr/>
        </p:nvSpPr>
        <p:spPr>
          <a:xfrm>
            <a:off x="323528" y="260648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err="1" smtClean="0">
                <a:solidFill>
                  <a:schemeClr val="bg1"/>
                </a:solidFill>
              </a:rPr>
              <a:t>Monitorizare</a:t>
            </a:r>
            <a:r>
              <a:rPr lang="ro-RO" altLang="ko-KR" b="1" dirty="0" smtClean="0">
                <a:solidFill>
                  <a:schemeClr val="bg1"/>
                </a:solidFill>
              </a:rPr>
              <a:t> emisii</a:t>
            </a:r>
            <a:r>
              <a:rPr lang="en-US" altLang="ko-KR" b="1" dirty="0" smtClean="0">
                <a:solidFill>
                  <a:schemeClr val="bg1"/>
                </a:solidFill>
              </a:rPr>
              <a:t> Sec</a:t>
            </a:r>
            <a:r>
              <a:rPr lang="ro-RO" altLang="ko-KR" b="1" dirty="0" smtClean="0">
                <a:solidFill>
                  <a:schemeClr val="bg1"/>
                </a:solidFill>
              </a:rPr>
              <a:t>ț</a:t>
            </a:r>
            <a:r>
              <a:rPr lang="en-US" altLang="ko-KR" b="1" dirty="0" err="1" smtClean="0">
                <a:solidFill>
                  <a:schemeClr val="bg1"/>
                </a:solidFill>
              </a:rPr>
              <a:t>ia</a:t>
            </a:r>
            <a:r>
              <a:rPr lang="en-US" altLang="ko-KR" b="1" dirty="0" smtClean="0">
                <a:solidFill>
                  <a:schemeClr val="bg1"/>
                </a:solidFill>
              </a:rPr>
              <a:t> PAL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655" y="506194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VLE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reglementat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ă prin AIM nr. AB 1/2017   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ro-RO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VLE conform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Legii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78/2013 privind emisiile industriale</a:t>
            </a:r>
            <a:endParaRPr lang="ro-R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395536" y="1340768"/>
            <a:ext cx="8229600" cy="4680520"/>
          </a:xfrm>
        </p:spPr>
        <p:txBody>
          <a:bodyPr/>
          <a:lstStyle/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322105"/>
              </p:ext>
            </p:extLst>
          </p:nvPr>
        </p:nvGraphicFramePr>
        <p:xfrm>
          <a:off x="374798" y="1415165"/>
          <a:ext cx="8475029" cy="44988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3683"/>
                <a:gridCol w="3138536"/>
                <a:gridCol w="812803"/>
                <a:gridCol w="954106"/>
                <a:gridCol w="954106"/>
                <a:gridCol w="581595"/>
                <a:gridCol w="936104"/>
                <a:gridCol w="864096"/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Nr.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crt</a:t>
                      </a: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Punct de monitorizare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Parametru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Valori limita la emisie (</a:t>
                      </a: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mg/Nmc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Frecventa monitorizarii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Metoda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35165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A.I.M.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BREF/BAT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A.I.M.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BREF/BAT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271264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MONITORIZARE EMISII AER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10795">
                <a:tc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P8/Pregatire aschii – tocare fibre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&lt;3-20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>
                  <a:txBody>
                    <a:bodyPr/>
                    <a:lstStyle/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semestrial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51501">
                <a:tc rowSpan="3"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rowSpan="3"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P5.1-P5.4/Uscare fibre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COV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&lt;20-120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>
                  <a:txBody>
                    <a:bodyPr/>
                    <a:lstStyle/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EN 12619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20600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formaldehida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&lt;5-15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>
                  <a:txBody>
                    <a:bodyPr/>
                    <a:lstStyle/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EPA 42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29867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 (P)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3-20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>
                  <a:txBody>
                    <a:bodyPr/>
                    <a:lstStyle/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continuu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303754">
                <a:tc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P16/Formatizare placi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3-20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>
                  <a:txBody>
                    <a:bodyPr/>
                    <a:lstStyle/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semestrial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231277">
                <a:tc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P14, P15/Slefuire si calibrare placi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3-20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>
                  <a:txBody>
                    <a:bodyPr/>
                    <a:lstStyle/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semestrial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51501">
                <a:tc rowSpan="3"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rowSpan="3"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P6/Evacuare noxe alimentare si evacuare presa placi MDF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COV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10-100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rowSpan="3" gridSpan="2">
                  <a:txBody>
                    <a:bodyPr/>
                    <a:lstStyle/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rowSpan="3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12619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12016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3-15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24456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formaldehida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2-15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EPA 42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120169">
                <a:tc rowSpan="4"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rowSpan="4"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P7/Incalzire ulei diatermic prin combustia gazului </a:t>
                      </a:r>
                      <a:endParaRPr lang="ro-RO" sz="1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metan </a:t>
                      </a:r>
                      <a:r>
                        <a:rPr lang="ro-RO" sz="1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9,6 </a:t>
                      </a: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rowSpan="4" gridSpan="2">
                  <a:txBody>
                    <a:bodyPr/>
                    <a:lstStyle/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anual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rowSpan="4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6866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SR ISO 10396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5150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NOx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14792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16697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ro-RO" sz="1000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14791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120169">
                <a:tc rowSpan="4"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rowSpan="4"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P37/Centrala termica gaz metan, </a:t>
                      </a: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capacitate</a:t>
                      </a:r>
                      <a:endParaRPr lang="en-US" sz="1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11,6 MW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rowSpan="4" gridSpan="2">
                  <a:txBody>
                    <a:bodyPr/>
                    <a:lstStyle/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Este utilizata in conditii </a:t>
                      </a:r>
                      <a:endParaRPr lang="ro-RO" sz="1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 </a:t>
                      </a: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avarie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rowSpan="4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13284-1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6866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endParaRPr lang="ro-RO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SR ISO 10396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5150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NOx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71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14792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  <a:tr h="38076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ro-RO" sz="10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ro-R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715"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14791</a:t>
                      </a:r>
                      <a:endParaRPr lang="ro-RO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4" marR="954" marT="0" marB="0" anchor="ctr"/>
                </a:tc>
              </a:tr>
            </a:tbl>
          </a:graphicData>
        </a:graphic>
      </p:graphicFrame>
      <p:sp>
        <p:nvSpPr>
          <p:cNvPr id="7" name="Content Placeholder 5"/>
          <p:cNvSpPr txBox="1">
            <a:spLocks/>
          </p:cNvSpPr>
          <p:nvPr/>
        </p:nvSpPr>
        <p:spPr>
          <a:xfrm>
            <a:off x="323528" y="260648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err="1" smtClean="0">
                <a:solidFill>
                  <a:schemeClr val="bg1"/>
                </a:solidFill>
              </a:rPr>
              <a:t>Monitorizare</a:t>
            </a:r>
            <a:r>
              <a:rPr lang="ro-RO" altLang="ko-KR" b="1" dirty="0" smtClean="0">
                <a:solidFill>
                  <a:schemeClr val="bg1"/>
                </a:solidFill>
              </a:rPr>
              <a:t> emisii</a:t>
            </a:r>
            <a:r>
              <a:rPr lang="en-US" altLang="ko-KR" b="1" dirty="0" smtClean="0">
                <a:solidFill>
                  <a:schemeClr val="bg1"/>
                </a:solidFill>
              </a:rPr>
              <a:t> Sec</a:t>
            </a:r>
            <a:r>
              <a:rPr lang="ro-RO" altLang="ko-KR" b="1" dirty="0" smtClean="0">
                <a:solidFill>
                  <a:schemeClr val="bg1"/>
                </a:solidFill>
              </a:rPr>
              <a:t>ț</a:t>
            </a:r>
            <a:r>
              <a:rPr lang="en-US" altLang="ko-KR" b="1" dirty="0" err="1" smtClean="0">
                <a:solidFill>
                  <a:schemeClr val="bg1"/>
                </a:solidFill>
              </a:rPr>
              <a:t>ia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MDF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9924" y="5936410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(P) = VLE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provizorii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ro-R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ână la data de 24.11.2019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ro-RO" sz="1100" dirty="0">
                <a:latin typeface="Arial" panose="020B0604020202020204" pitchFamily="34" charset="0"/>
                <a:cs typeface="Arial" panose="020B0604020202020204" pitchFamily="34" charset="0"/>
              </a:rPr>
              <a:t> VLE conform </a:t>
            </a:r>
            <a:r>
              <a:rPr lang="ro-R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Legii nr. 278/2013 privind emisiile industriale</a:t>
            </a:r>
            <a:endParaRPr lang="ro-R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457200" y="1344287"/>
            <a:ext cx="8229600" cy="4680520"/>
          </a:xfrm>
        </p:spPr>
        <p:txBody>
          <a:bodyPr/>
          <a:lstStyle/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23528" y="260648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err="1" smtClean="0">
                <a:solidFill>
                  <a:schemeClr val="bg1"/>
                </a:solidFill>
              </a:rPr>
              <a:t>Monitorizare</a:t>
            </a:r>
            <a:r>
              <a:rPr lang="ro-RO" altLang="ko-KR" b="1" dirty="0" smtClean="0">
                <a:solidFill>
                  <a:schemeClr val="bg1"/>
                </a:solidFill>
              </a:rPr>
              <a:t> calitate aer în zona de impact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906156"/>
              </p:ext>
            </p:extLst>
          </p:nvPr>
        </p:nvGraphicFramePr>
        <p:xfrm>
          <a:off x="457200" y="1916832"/>
          <a:ext cx="8229599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944216"/>
                <a:gridCol w="1224136"/>
                <a:gridCol w="1019876"/>
                <a:gridCol w="1175657"/>
                <a:gridCol w="1175657"/>
                <a:gridCol w="1175657"/>
              </a:tblGrid>
              <a:tr h="259080">
                <a:tc rowSpan="2"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 Crt.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Punct de </a:t>
                      </a:r>
                    </a:p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monitorizare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Parametru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CMA, mg/mc </a:t>
                      </a:r>
                    </a:p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(STAS 12574/87)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o-R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Frecvența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5908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o-RO" sz="12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min</a:t>
                      </a:r>
                      <a:endParaRPr lang="ro-RO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o-RO" sz="12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ore</a:t>
                      </a:r>
                      <a:endParaRPr lang="ro-RO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Lancrăm, primele case </a:t>
                      </a:r>
                    </a:p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 Sebeș 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Formaldehidă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Kronospan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0,035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0,012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Trimestrial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Limită cartier </a:t>
                      </a:r>
                    </a:p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Mihail Kogălniceanu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Formaldehidă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Kronospan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0,035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0,012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Trimestrial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Intersecția DN1-DN7 </a:t>
                      </a:r>
                    </a:p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(Str. Augustin Bena 30)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Formaldehidă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Kronospan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0,035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0,012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Trimestrial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Rezervația Râpa Roșie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Formaldehidă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Kronospan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0,035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0,012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Trimestrial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generală Mihail </a:t>
                      </a:r>
                    </a:p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Kogălniceanu – stația </a:t>
                      </a:r>
                    </a:p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monitorizare continuă AB2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Formaldehidă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RNMCA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0,035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0,012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Continuu</a:t>
                      </a:r>
                      <a:endParaRPr lang="ro-R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4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395536" y="1340768"/>
            <a:ext cx="8229600" cy="4680520"/>
          </a:xfrm>
        </p:spPr>
        <p:txBody>
          <a:bodyPr/>
          <a:lstStyle/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23528" y="260648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ko-KR" b="1" dirty="0" smtClean="0">
                <a:solidFill>
                  <a:schemeClr val="bg1"/>
                </a:solidFill>
              </a:rPr>
              <a:t>Re</a:t>
            </a:r>
            <a:r>
              <a:rPr lang="en-US" altLang="ko-KR" b="1" dirty="0" err="1" smtClean="0">
                <a:solidFill>
                  <a:schemeClr val="bg1"/>
                </a:solidFill>
              </a:rPr>
              <a:t>zultate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</a:rPr>
              <a:t>monitori</a:t>
            </a:r>
            <a:r>
              <a:rPr lang="ro-RO" altLang="ko-KR" b="1" dirty="0" smtClean="0">
                <a:solidFill>
                  <a:schemeClr val="bg1"/>
                </a:solidFill>
              </a:rPr>
              <a:t>zări 2017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192"/>
          <p:cNvGraphicFramePr/>
          <p:nvPr>
            <p:extLst>
              <p:ext uri="{D42A27DB-BD31-4B8C-83A1-F6EECF244321}">
                <p14:modId xmlns:p14="http://schemas.microsoft.com/office/powerpoint/2010/main" val="2567001589"/>
              </p:ext>
            </p:extLst>
          </p:nvPr>
        </p:nvGraphicFramePr>
        <p:xfrm>
          <a:off x="99846" y="1124744"/>
          <a:ext cx="8820980" cy="4287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37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4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2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7199">
                  <a:extLst>
                    <a:ext uri="{9D8B030D-6E8A-4147-A177-3AD203B41FA5}">
                      <a16:colId xmlns="" xmlns:a16="http://schemas.microsoft.com/office/drawing/2014/main" val="1798984085"/>
                    </a:ext>
                  </a:extLst>
                </a:gridCol>
                <a:gridCol w="9421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09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92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6393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Secția</a:t>
                      </a:r>
                      <a:endParaRPr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Sursa</a:t>
                      </a:r>
                      <a:endParaRPr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Indicator</a:t>
                      </a:r>
                      <a:endParaRPr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Frecvență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 </a:t>
                      </a:r>
                      <a:endParaRPr lang="ro-RO" sz="12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monitorizare</a:t>
                      </a:r>
                      <a:endParaRPr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Limita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 AIM</a:t>
                      </a:r>
                    </a:p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mg/Nm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3</a:t>
                      </a:r>
                      <a:endParaRPr sz="1200" b="1" baseline="30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Limite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 BAT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mg/Nm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3</a:t>
                      </a: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o-RO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Sem. I </a:t>
                      </a:r>
                    </a:p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o-RO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2017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mg/Nm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3</a:t>
                      </a:r>
                    </a:p>
                  </a:txBody>
                  <a:tcPr marL="0" marR="81000" marT="16946" marB="540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5717">
                <a:tc rowSpan="3">
                  <a:txBody>
                    <a:bodyPr/>
                    <a:lstStyle/>
                    <a:p>
                      <a:pPr algn="ctr" defTabSz="914400">
                        <a:lnSpc>
                          <a:spcPts val="16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  </a:t>
                      </a:r>
                      <a:endParaRPr lang="en-US" sz="11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algn="ctr" defTabSz="914400">
                        <a:lnSpc>
                          <a:spcPts val="16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1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algn="ctr" defTabSz="914400">
                        <a:lnSpc>
                          <a:spcPts val="16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1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algn="ctr" defTabSz="914400">
                        <a:lnSpc>
                          <a:spcPts val="16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CHIMICĂ</a:t>
                      </a:r>
                      <a:endParaRPr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A1 -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instalația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producere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formaldehidă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35000" marT="16946" marB="540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formaldehidă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dimetileter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metanol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continuu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anual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anual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1-5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2,535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1,565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458">
                <a:tc vMerge="1">
                  <a:txBody>
                    <a:bodyPr/>
                    <a:lstStyle/>
                    <a:p>
                      <a:pPr algn="l" defTabSz="914400">
                        <a:lnSpc>
                          <a:spcPts val="1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900" b="0" dirty="0">
                        <a:solidFill>
                          <a:srgbClr val="0A66B0"/>
                        </a:solidFill>
                        <a:latin typeface="AvenirNext LT Pro Medium" panose="020B0604020202020204" pitchFamily="34" charset="-18"/>
                        <a:sym typeface="Helvetica"/>
                      </a:endParaRPr>
                    </a:p>
                  </a:txBody>
                  <a:tcPr marL="0" marR="108000" marT="22594" marB="7200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A2 -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instalația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producere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rășini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pulbere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35000" marT="16946" marB="540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formaldehidă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o-RO" sz="11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endParaRPr lang="en-US" sz="1100" b="1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o-RO" sz="11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1,62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576">
                <a:tc vMerge="1">
                  <a:txBody>
                    <a:bodyPr/>
                    <a:lstStyle/>
                    <a:p>
                      <a:pPr algn="l" defTabSz="914400">
                        <a:lnSpc>
                          <a:spcPts val="1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900" b="0" dirty="0">
                        <a:solidFill>
                          <a:srgbClr val="0A66B0"/>
                        </a:solidFill>
                        <a:latin typeface="AvenirNext LT Pro Medium" panose="020B0604020202020204" pitchFamily="34" charset="-18"/>
                        <a:sym typeface="Helvetica"/>
                      </a:endParaRPr>
                    </a:p>
                  </a:txBody>
                  <a:tcPr marL="0" marR="108000" marT="22594" marB="7200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A3 –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exhaustare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hala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rășini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pulbere</a:t>
                      </a:r>
                      <a:endParaRPr lang="en-US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35000" marT="16946" marB="540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formaldehidă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defTabSz="914400">
                        <a:defRPr sz="1800"/>
                      </a:pP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o-RO" sz="11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o-RO" sz="11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0,23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1,53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385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  </a:t>
                      </a:r>
                      <a:endParaRPr lang="en-US" sz="11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1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1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1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PAL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algn="ctr" defTabSz="914400">
                        <a:lnSpc>
                          <a:spcPts val="1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P17 –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uscător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Kronoplus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35000" marT="16946" marB="540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COV</a:t>
                      </a:r>
                    </a:p>
                    <a:p>
                      <a:pPr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formaldehidă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</a:p>
                    <a:p>
                      <a:pPr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NOx</a:t>
                      </a:r>
                    </a:p>
                    <a:p>
                      <a:pPr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SOx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lunar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continuu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 (P)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500 (P)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&lt;20-200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&lt;5-10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3-10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250/100 </a:t>
                      </a:r>
                      <a:r>
                        <a:rPr lang="ro-RO" sz="11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1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o-RO" sz="11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100" b="1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300/100 </a:t>
                      </a:r>
                      <a:r>
                        <a:rPr lang="ro-RO" sz="11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1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o-RO" sz="11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100" b="1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200/35 </a:t>
                      </a:r>
                      <a:r>
                        <a:rPr lang="ro-RO" sz="11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1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o-RO" sz="11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sz="1100" b="1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23,33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1,172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5,52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57,3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79,715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&lt;2,86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1647">
                <a:tc vMerge="1">
                  <a:txBody>
                    <a:bodyPr/>
                    <a:lstStyle/>
                    <a:p>
                      <a:pPr algn="l" defTabSz="914400">
                        <a:lnSpc>
                          <a:spcPts val="1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900" b="0" dirty="0">
                        <a:solidFill>
                          <a:srgbClr val="0A66B0"/>
                        </a:solidFill>
                        <a:latin typeface="AvenirNext LT Pro Medium" panose="020B0604020202020204" pitchFamily="34" charset="-18"/>
                        <a:sym typeface="Helvetica"/>
                      </a:endParaRPr>
                    </a:p>
                  </a:txBody>
                  <a:tcPr marL="0" marR="108000" marT="22594" marB="7200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P19 –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exhaustare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noxe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presă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35000" marT="16946" marB="540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COV</a:t>
                      </a:r>
                    </a:p>
                    <a:p>
                      <a:pPr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formaldehidă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10-100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2-15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3-15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41,8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1,827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3,545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266">
                <a:tc vMerge="1">
                  <a:txBody>
                    <a:bodyPr/>
                    <a:lstStyle/>
                    <a:p>
                      <a:pPr algn="l" defTabSz="914400">
                        <a:lnSpc>
                          <a:spcPts val="1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900" b="0" dirty="0">
                        <a:solidFill>
                          <a:srgbClr val="0A66B0"/>
                        </a:solidFill>
                        <a:latin typeface="AvenirNext LT Pro Medium" panose="020B0604020202020204" pitchFamily="34" charset="-18"/>
                        <a:sym typeface="Helvetica"/>
                      </a:endParaRPr>
                    </a:p>
                  </a:txBody>
                  <a:tcPr marL="0" marR="108000" marT="22594" marB="7200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P22, P23, P24, P35 /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utilaje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situate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în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și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amonte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presă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și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uscător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35000" marT="16946" marB="540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&lt;3-5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0,27-0,49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537321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(P) = 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VLE provizorii, până la data de 24.11.2019</a:t>
            </a:r>
          </a:p>
          <a:p>
            <a:r>
              <a:rPr lang="ro-RO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 VLE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reglementate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conform AIM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AB 1/2017</a:t>
            </a:r>
            <a:endParaRPr lang="en-US" sz="12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o-RO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VLE pentru ardere biomasă conform Ord. MAPPM nr</a:t>
            </a: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. 462/1993  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Condiții tehnice privind protecția atmosferei /</a:t>
            </a:r>
          </a:p>
          <a:p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VLE pentru ardere gaz metan conform Legii 278/2013 privind emisiile industriale</a:t>
            </a:r>
          </a:p>
          <a:p>
            <a:r>
              <a:rPr lang="ro-RO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o-RO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VLE pentru ardere biomasă/gaz  metan conform Legii 278/2013 privind emisiile 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industriale</a:t>
            </a:r>
            <a:endParaRPr lang="ro-R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395536" y="1340768"/>
            <a:ext cx="8229600" cy="4680520"/>
          </a:xfrm>
        </p:spPr>
        <p:txBody>
          <a:bodyPr/>
          <a:lstStyle/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503845"/>
              </p:ext>
            </p:extLst>
          </p:nvPr>
        </p:nvGraphicFramePr>
        <p:xfrm>
          <a:off x="323529" y="1600200"/>
          <a:ext cx="8712967" cy="2508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/>
                <a:gridCol w="2880320"/>
                <a:gridCol w="1037655"/>
                <a:gridCol w="1122585"/>
                <a:gridCol w="936104"/>
                <a:gridCol w="1008112"/>
                <a:gridCol w="936104"/>
              </a:tblGrid>
              <a:tr h="3980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2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Secția</a:t>
                      </a:r>
                      <a:endParaRPr kumimoji="0" sz="12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      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Sursa</a:t>
                      </a:r>
                      <a:endParaRPr kumimoji="0" sz="12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Indicator</a:t>
                      </a:r>
                      <a:endParaRPr kumimoji="0" sz="12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2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Frecvență</a:t>
                      </a:r>
                      <a:r>
                        <a:rPr kumimoji="0" lang="en-US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 </a:t>
                      </a:r>
                      <a:r>
                        <a:rPr kumimoji="0" lang="en-US" sz="12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monitorizare</a:t>
                      </a:r>
                      <a:endParaRPr kumimoji="0" sz="12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2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Limita</a:t>
                      </a:r>
                      <a:r>
                        <a:rPr kumimoji="0" lang="en-US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 AIM</a:t>
                      </a:r>
                    </a:p>
                    <a:p>
                      <a:pPr marL="0" algn="ctr" defTabSz="914400" rtl="0" eaLnBrk="1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mg/Nm</a:t>
                      </a:r>
                      <a:r>
                        <a:rPr kumimoji="0" lang="en-US" sz="1200" b="1" kern="1200" baseline="30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3</a:t>
                      </a:r>
                      <a:endParaRPr kumimoji="0" sz="1200" b="1" kern="1200" baseline="300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2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Limite</a:t>
                      </a:r>
                      <a:r>
                        <a:rPr kumimoji="0" lang="en-US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 BAT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mg/Nm</a:t>
                      </a:r>
                      <a:r>
                        <a:rPr kumimoji="0" lang="en-US" sz="1200" b="1" kern="1200" baseline="30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3</a:t>
                      </a:r>
                      <a:endParaRPr kumimoji="0" lang="en-US" sz="1200" b="1" kern="1200" baseline="300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ro-RO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Sem. I</a:t>
                      </a:r>
                    </a:p>
                    <a:p>
                      <a:pPr marL="0" algn="ctr" defTabSz="914400" rtl="0" eaLnBrk="1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201</a:t>
                      </a:r>
                      <a:r>
                        <a:rPr kumimoji="0" lang="ro-RO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7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marL="0" algn="ctr" defTabSz="914400" rtl="0" eaLnBrk="1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mg/Nm</a:t>
                      </a:r>
                      <a:r>
                        <a:rPr kumimoji="0" lang="en-US" sz="1200" b="1" kern="1200" baseline="30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3</a:t>
                      </a:r>
                      <a:endParaRPr kumimoji="0" lang="en-US" sz="1200" b="1" kern="1200" baseline="300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anchor="ctr" horzOverflow="overflow"/>
                </a:tc>
              </a:tr>
              <a:tr h="699596">
                <a:tc rowSpan="3">
                  <a:txBody>
                    <a:bodyPr/>
                    <a:lstStyle/>
                    <a:p>
                      <a:pPr algn="l" defTabSz="914400">
                        <a:lnSpc>
                          <a:spcPts val="16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algn="l" defTabSz="914400">
                        <a:lnSpc>
                          <a:spcPts val="16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algn="l" defTabSz="914400">
                        <a:lnSpc>
                          <a:spcPts val="16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algn="l" defTabSz="914400">
                        <a:lnSpc>
                          <a:spcPts val="16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algn="l" defTabSz="914400">
                        <a:lnSpc>
                          <a:spcPts val="16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  <a:p>
                      <a:pPr algn="ctr" defTabSz="914400">
                        <a:lnSpc>
                          <a:spcPts val="16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sym typeface="Helvetica"/>
                        </a:rPr>
                        <a:t>MDF</a:t>
                      </a:r>
                      <a:endParaRPr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  <a:sym typeface="Helvetica"/>
                      </a:endParaRPr>
                    </a:p>
                  </a:txBody>
                  <a:tcPr marL="0" marR="81000" marT="16946" marB="5400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defTabSz="4572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P5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uscare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fibre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ciclon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1,2,3,4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35000" marT="16946" marB="540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COV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formaldehidă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defTabSz="914400">
                        <a:defRPr sz="1800"/>
                      </a:pP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continuu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 (P)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20-120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&lt;5-15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3-20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57,53-64,8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3,33-4,23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10,35-17,77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</a:tr>
              <a:tr h="453182">
                <a:tc vMerge="1">
                  <a:txBody>
                    <a:bodyPr/>
                    <a:lstStyle/>
                    <a:p>
                      <a:pPr algn="l" defTabSz="914400">
                        <a:lnSpc>
                          <a:spcPts val="1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900" b="0" dirty="0">
                        <a:solidFill>
                          <a:srgbClr val="0A66B0"/>
                        </a:solidFill>
                        <a:latin typeface="AvenirNext LT Pro Medium" panose="020B0604020202020204" pitchFamily="34" charset="-18"/>
                        <a:sym typeface="Helvetica"/>
                      </a:endParaRPr>
                    </a:p>
                  </a:txBody>
                  <a:tcPr marL="0" marR="108000" marT="22594" marB="7200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P6 /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evacuare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noxe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alimentare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și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evacuare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presa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plăci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MDF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35000" marT="16946" marB="540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COV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formaldehidă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10-100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3-15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2-15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33,88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3,004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1,305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</a:tr>
              <a:tr h="377213">
                <a:tc vMerge="1">
                  <a:txBody>
                    <a:bodyPr/>
                    <a:lstStyle/>
                    <a:p>
                      <a:pPr algn="l" defTabSz="914400">
                        <a:lnSpc>
                          <a:spcPts val="1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900" b="0" dirty="0">
                        <a:solidFill>
                          <a:srgbClr val="0A66B0"/>
                        </a:solidFill>
                        <a:latin typeface="AvenirNext LT Pro Medium" panose="020B0604020202020204" pitchFamily="34" charset="-18"/>
                        <a:sym typeface="Helvetica"/>
                      </a:endParaRPr>
                    </a:p>
                  </a:txBody>
                  <a:tcPr marL="0" marR="108000" marT="22594" marB="7200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P8, P14, P15, P16 /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utilaje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situate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în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sau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amonte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presă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și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uscător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35000" marT="16946" marB="540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pulberi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semestrial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&lt;3-5</a:t>
                      </a:r>
                    </a:p>
                  </a:txBody>
                  <a:tcPr marL="0" marR="81000" marT="16946" marB="540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0,27-0,36</a:t>
                      </a:r>
                      <a:endParaRPr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81000" marT="16946" marB="54000" anchor="ctr" horzOverflow="overflow"/>
                </a:tc>
              </a:tr>
            </a:tbl>
          </a:graphicData>
        </a:graphic>
      </p:graphicFrame>
      <p:sp>
        <p:nvSpPr>
          <p:cNvPr id="7" name="Content Placeholder 5"/>
          <p:cNvSpPr txBox="1">
            <a:spLocks/>
          </p:cNvSpPr>
          <p:nvPr/>
        </p:nvSpPr>
        <p:spPr>
          <a:xfrm>
            <a:off x="323528" y="260648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ko-KR" b="1" dirty="0" smtClean="0">
                <a:solidFill>
                  <a:schemeClr val="bg1"/>
                </a:solidFill>
              </a:rPr>
              <a:t>Re</a:t>
            </a:r>
            <a:r>
              <a:rPr lang="en-US" altLang="ko-KR" b="1" dirty="0" err="1" smtClean="0">
                <a:solidFill>
                  <a:schemeClr val="bg1"/>
                </a:solidFill>
              </a:rPr>
              <a:t>zultate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</a:rPr>
              <a:t>monitori</a:t>
            </a:r>
            <a:r>
              <a:rPr lang="ro-RO" altLang="ko-KR" b="1" dirty="0" smtClean="0">
                <a:solidFill>
                  <a:schemeClr val="bg1"/>
                </a:solidFill>
              </a:rPr>
              <a:t>zări 2017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7948" y="4483151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(P) = VLE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provizorii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ână la data de 24.11.2019 </a:t>
            </a:r>
            <a:endParaRPr lang="ro-R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395536" y="1340768"/>
            <a:ext cx="8229600" cy="4680520"/>
          </a:xfrm>
        </p:spPr>
        <p:txBody>
          <a:bodyPr/>
          <a:lstStyle/>
          <a:p>
            <a:pPr marL="285750" indent="-285750" algn="ctr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algn="ctr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latin typeface="Open Sans"/>
              <a:cs typeface="+mn-cs"/>
            </a:endParaRPr>
          </a:p>
          <a:p>
            <a:pPr marL="285750" indent="-285750" algn="ctr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ctr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  <a:p>
            <a:pPr marL="285750" lvl="0" indent="-285750" algn="ctr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3"/>
          <a:srcRect l="27645" t="19604" r="29732" b="25099"/>
          <a:stretch>
            <a:fillRect/>
          </a:stretch>
        </p:blipFill>
        <p:spPr bwMode="auto">
          <a:xfrm>
            <a:off x="2149292" y="2420888"/>
            <a:ext cx="5263035" cy="27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51720" y="5601820"/>
            <a:ext cx="4215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</a:rPr>
              <a:t>ing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</a:rPr>
              <a:t>. ALEXANDRA ŢIGĂNILĂ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</a:rPr>
              <a:t/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</a:rPr>
              <a:t>Director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</a:rPr>
              <a:t>Tehnic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</a:rPr>
              <a:t/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</a:rPr>
              <a:t>Mobile: </a:t>
            </a: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</a:rPr>
              <a:t>+40.759.054.001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</a:rPr>
              <a:t>;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</a:rPr>
              <a:t>alexandra.tiganila@global-innovation.com.ro</a:t>
            </a:r>
            <a:endParaRPr lang="ro-RO" sz="1600" dirty="0">
              <a:solidFill>
                <a:schemeClr val="accent1">
                  <a:lumMod val="75000"/>
                </a:schemeClr>
              </a:solidFill>
              <a:latin typeface="Open Sans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1484784"/>
            <a:ext cx="6819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V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ă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mul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ț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umesc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pentru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aten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ț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ia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acordat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ă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!</a:t>
            </a:r>
            <a:endParaRPr lang="ro-RO" sz="2800" b="1" dirty="0">
              <a:solidFill>
                <a:schemeClr val="accent1">
                  <a:lumMod val="75000"/>
                </a:schemeClr>
              </a:solidFill>
              <a:latin typeface="Open Sans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79" y="5672116"/>
            <a:ext cx="10779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7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ro-RO" altLang="ko-KR" b="1" dirty="0" smtClean="0">
                <a:solidFill>
                  <a:schemeClr val="bg1"/>
                </a:solidFill>
              </a:rPr>
              <a:t>INFORMATII DESPRE OPERATORUL ECONOMIC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2276872"/>
            <a:ext cx="3384376" cy="3600400"/>
          </a:xfrm>
        </p:spPr>
        <p:txBody>
          <a:bodyPr/>
          <a:lstStyle/>
          <a:p>
            <a:r>
              <a:rPr lang="vi-VN" altLang="ko-KR" b="1" dirty="0">
                <a:solidFill>
                  <a:schemeClr val="tx1"/>
                </a:solidFill>
              </a:rPr>
              <a:t>SC Kronospan Sebeș SA</a:t>
            </a:r>
          </a:p>
          <a:p>
            <a:r>
              <a:rPr lang="vi-VN" altLang="ko-KR" dirty="0">
                <a:solidFill>
                  <a:schemeClr val="tx1"/>
                </a:solidFill>
              </a:rPr>
              <a:t>CUI RO11358544</a:t>
            </a:r>
          </a:p>
          <a:p>
            <a:endParaRPr lang="vi-VN" altLang="ko-KR" dirty="0">
              <a:solidFill>
                <a:schemeClr val="tx1"/>
              </a:solidFill>
            </a:endParaRPr>
          </a:p>
          <a:p>
            <a:r>
              <a:rPr lang="vi-VN" altLang="ko-KR" dirty="0">
                <a:solidFill>
                  <a:schemeClr val="tx1"/>
                </a:solidFill>
              </a:rPr>
              <a:t>Str. Mihail Kogălniceanu nr. 59 </a:t>
            </a:r>
          </a:p>
          <a:p>
            <a:r>
              <a:rPr lang="vi-VN" altLang="ko-KR" dirty="0">
                <a:solidFill>
                  <a:schemeClr val="tx1"/>
                </a:solidFill>
              </a:rPr>
              <a:t>Sebeș, jud. Alba</a:t>
            </a:r>
          </a:p>
          <a:p>
            <a:r>
              <a:rPr lang="vi-VN" altLang="ko-KR" dirty="0">
                <a:solidFill>
                  <a:schemeClr val="tx1"/>
                </a:solidFill>
              </a:rPr>
              <a:t>T: 0258.801.100</a:t>
            </a:r>
          </a:p>
          <a:p>
            <a:r>
              <a:rPr lang="vi-VN" altLang="ko-KR" dirty="0">
                <a:solidFill>
                  <a:schemeClr val="tx1"/>
                </a:solidFill>
              </a:rPr>
              <a:t>F: 0258.801.199</a:t>
            </a:r>
          </a:p>
          <a:p>
            <a:r>
              <a:rPr lang="vi-VN" altLang="ko-KR" dirty="0">
                <a:solidFill>
                  <a:schemeClr val="tx1"/>
                </a:solidFill>
              </a:rPr>
              <a:t>office.sebes@kronospan.ro 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860032" y="2425060"/>
            <a:ext cx="3384376" cy="3600400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spcBef>
                <a:spcPts val="0"/>
              </a:spcBef>
            </a:pPr>
            <a:r>
              <a:rPr lang="ro-RO" dirty="0" smtClean="0">
                <a:solidFill>
                  <a:schemeClr val="tx1"/>
                </a:solidFill>
              </a:rPr>
              <a:t>Deţine:</a:t>
            </a:r>
          </a:p>
          <a:p>
            <a:pPr latinLnBrk="0">
              <a:spcBef>
                <a:spcPts val="0"/>
              </a:spcBef>
            </a:pPr>
            <a:endParaRPr lang="ro-RO" dirty="0" smtClean="0">
              <a:solidFill>
                <a:schemeClr val="tx1"/>
              </a:solidFill>
            </a:endParaRPr>
          </a:p>
          <a:p>
            <a:pPr marL="285750" indent="-285750" latinLnBrk="0">
              <a:spcBef>
                <a:spcPts val="0"/>
              </a:spcBef>
              <a:buFont typeface="Wingdings" pitchFamily="2" charset="2"/>
              <a:buChar char="ü"/>
            </a:pPr>
            <a:r>
              <a:rPr lang="ro-RO" b="1" dirty="0" smtClean="0">
                <a:solidFill>
                  <a:schemeClr val="tx1"/>
                </a:solidFill>
              </a:rPr>
              <a:t>Autorizație </a:t>
            </a:r>
            <a:r>
              <a:rPr lang="ro-RO" b="1" dirty="0">
                <a:solidFill>
                  <a:schemeClr val="tx1"/>
                </a:solidFill>
              </a:rPr>
              <a:t>Integrată de Mediu </a:t>
            </a:r>
          </a:p>
          <a:p>
            <a:pPr latinLnBrk="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nr. AB 1 din 09.01.2017</a:t>
            </a:r>
            <a:r>
              <a:rPr lang="ro-RO" dirty="0">
                <a:solidFill>
                  <a:schemeClr val="tx1"/>
                </a:solidFill>
              </a:rPr>
              <a:t>, valabilă </a:t>
            </a:r>
          </a:p>
          <a:p>
            <a:pPr latinLnBrk="0">
              <a:spcBef>
                <a:spcPts val="0"/>
              </a:spcBef>
            </a:pPr>
            <a:r>
              <a:rPr lang="ro-RO" dirty="0">
                <a:solidFill>
                  <a:schemeClr val="tx1"/>
                </a:solidFill>
              </a:rPr>
              <a:t>până la data de 09.01.2027.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93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en-US" altLang="ko-KR" b="1" dirty="0" smtClean="0">
                <a:solidFill>
                  <a:schemeClr val="bg1"/>
                </a:solidFill>
              </a:rPr>
              <a:t>DOMENII DE ACTIVITATE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95536" y="3822487"/>
            <a:ext cx="8229600" cy="2520280"/>
          </a:xfrm>
        </p:spPr>
        <p:txBody>
          <a:bodyPr/>
          <a:lstStyle/>
          <a:p>
            <a:pPr lvl="0" latinLnBrk="0">
              <a:spcBef>
                <a:spcPts val="0"/>
              </a:spcBef>
            </a:pPr>
            <a:r>
              <a:rPr lang="en-US" sz="1800" b="1" dirty="0" err="1">
                <a:solidFill>
                  <a:prstClr val="black"/>
                </a:solidFill>
              </a:rPr>
              <a:t>Productie</a:t>
            </a:r>
            <a:r>
              <a:rPr lang="en-US" sz="1800" b="1" dirty="0">
                <a:solidFill>
                  <a:prstClr val="black"/>
                </a:solidFill>
              </a:rPr>
              <a:t> de</a:t>
            </a:r>
            <a:r>
              <a:rPr lang="en-US" sz="1800" dirty="0" smtClean="0">
                <a:solidFill>
                  <a:prstClr val="black"/>
                </a:solidFill>
              </a:rPr>
              <a:t>:</a:t>
            </a:r>
          </a:p>
          <a:p>
            <a:pPr lvl="0" latinLnBrk="0"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 dirty="0" err="1">
                <a:solidFill>
                  <a:prstClr val="black"/>
                </a:solidFill>
              </a:rPr>
              <a:t>formaldehidă</a:t>
            </a:r>
            <a:r>
              <a:rPr lang="en-US" sz="1800" dirty="0">
                <a:solidFill>
                  <a:prstClr val="black"/>
                </a:solidFill>
              </a:rPr>
              <a:t>.</a:t>
            </a: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 dirty="0" err="1">
                <a:solidFill>
                  <a:prstClr val="black"/>
                </a:solidFill>
              </a:rPr>
              <a:t>rășini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pulbere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și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lichide</a:t>
            </a:r>
            <a:r>
              <a:rPr lang="en-US" sz="1800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 latinLnBrk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800" dirty="0">
              <a:solidFill>
                <a:prstClr val="black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en-US" sz="1800" b="1" dirty="0" err="1">
                <a:solidFill>
                  <a:prstClr val="black"/>
                </a:solidFill>
              </a:rPr>
              <a:t>Productie</a:t>
            </a:r>
            <a:r>
              <a:rPr lang="en-US" sz="1800" b="1" dirty="0">
                <a:solidFill>
                  <a:prstClr val="black"/>
                </a:solidFill>
              </a:rPr>
              <a:t> de</a:t>
            </a:r>
            <a:r>
              <a:rPr lang="en-US" sz="1800" dirty="0">
                <a:solidFill>
                  <a:prstClr val="black"/>
                </a:solidFill>
              </a:rPr>
              <a:t>:</a:t>
            </a:r>
          </a:p>
          <a:p>
            <a:pPr lvl="0" latinLnBrk="0"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 dirty="0" err="1">
                <a:solidFill>
                  <a:prstClr val="black"/>
                </a:solidFill>
              </a:rPr>
              <a:t>plăci</a:t>
            </a:r>
            <a:r>
              <a:rPr lang="en-US" sz="1800" dirty="0">
                <a:solidFill>
                  <a:prstClr val="black"/>
                </a:solidFill>
              </a:rPr>
              <a:t> MDF </a:t>
            </a:r>
            <a:r>
              <a:rPr lang="en-US" sz="1800" dirty="0" err="1">
                <a:solidFill>
                  <a:prstClr val="black"/>
                </a:solidFill>
              </a:rPr>
              <a:t>și</a:t>
            </a:r>
            <a:r>
              <a:rPr lang="en-US" sz="1800" dirty="0">
                <a:solidFill>
                  <a:prstClr val="black"/>
                </a:solidFill>
              </a:rPr>
              <a:t> PAL.</a:t>
            </a: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 dirty="0" err="1">
                <a:solidFill>
                  <a:prstClr val="black"/>
                </a:solidFill>
              </a:rPr>
              <a:t>plăci</a:t>
            </a:r>
            <a:r>
              <a:rPr lang="en-US" sz="1800" dirty="0">
                <a:solidFill>
                  <a:prstClr val="black"/>
                </a:solidFill>
              </a:rPr>
              <a:t> MDF </a:t>
            </a:r>
            <a:r>
              <a:rPr lang="en-US" sz="1800" dirty="0" err="1">
                <a:solidFill>
                  <a:prstClr val="black"/>
                </a:solidFill>
              </a:rPr>
              <a:t>și</a:t>
            </a:r>
            <a:r>
              <a:rPr lang="en-US" sz="1800" dirty="0">
                <a:solidFill>
                  <a:prstClr val="black"/>
                </a:solidFill>
              </a:rPr>
              <a:t> PAL </a:t>
            </a:r>
            <a:r>
              <a:rPr lang="en-US" sz="1800" dirty="0" err="1">
                <a:solidFill>
                  <a:prstClr val="black"/>
                </a:solidFill>
              </a:rPr>
              <a:t>înnobilate</a:t>
            </a:r>
            <a:r>
              <a:rPr lang="en-US" sz="1800" dirty="0">
                <a:solidFill>
                  <a:prstClr val="black"/>
                </a:solidFill>
              </a:rPr>
              <a:t>. </a:t>
            </a:r>
            <a:endParaRPr lang="ro-RO" sz="1800" dirty="0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6588224" y="635121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2" name="Rectangle 1"/>
          <p:cNvSpPr/>
          <p:nvPr/>
        </p:nvSpPr>
        <p:spPr>
          <a:xfrm>
            <a:off x="579413" y="1268760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latin typeface="Arial" pitchFamily="34" charset="0"/>
                <a:cs typeface="Arial" pitchFamily="34" charset="0"/>
              </a:rPr>
              <a:t>Coduri CAEN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o-RO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1621 </a:t>
            </a:r>
            <a:r>
              <a:rPr lang="ro-RO" dirty="0">
                <a:latin typeface="Arial" pitchFamily="34" charset="0"/>
                <a:cs typeface="Arial" pitchFamily="34" charset="0"/>
              </a:rPr>
              <a:t>- Fabricarea de furnire şi a panourilor din lemn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vi-VN" dirty="0">
                <a:latin typeface="Arial" pitchFamily="34" charset="0"/>
                <a:cs typeface="Arial" pitchFamily="34" charset="0"/>
              </a:rPr>
              <a:t>- Fabricarea altor produse chimice organice, de bază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3811 </a:t>
            </a:r>
            <a:r>
              <a:rPr lang="ro-RO" dirty="0">
                <a:latin typeface="Arial" pitchFamily="34" charset="0"/>
                <a:cs typeface="Arial" pitchFamily="34" charset="0"/>
              </a:rPr>
              <a:t>- Colectarea deseurilor nepericuloase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3832 </a:t>
            </a:r>
            <a:r>
              <a:rPr lang="it-IT" dirty="0">
                <a:latin typeface="Arial" pitchFamily="34" charset="0"/>
                <a:cs typeface="Arial" pitchFamily="34" charset="0"/>
              </a:rPr>
              <a:t>- Recuperarea materialelor reciclabile sortate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3821 </a:t>
            </a:r>
            <a:r>
              <a:rPr lang="ro-RO" dirty="0">
                <a:latin typeface="Arial" pitchFamily="34" charset="0"/>
                <a:cs typeface="Arial" pitchFamily="34" charset="0"/>
              </a:rPr>
              <a:t>- Tratarea si eliminarea deseurilor nepericuloase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3530 </a:t>
            </a:r>
            <a:r>
              <a:rPr lang="it-IT" dirty="0">
                <a:latin typeface="Arial" pitchFamily="34" charset="0"/>
                <a:cs typeface="Arial" pitchFamily="34" charset="0"/>
              </a:rPr>
              <a:t>- Furnizarea de abur si aer conditionat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en-US" altLang="ko-KR" b="1" dirty="0" smtClean="0">
                <a:solidFill>
                  <a:schemeClr val="bg1"/>
                </a:solidFill>
              </a:rPr>
              <a:t>INCADRAREA ACTIVIT</a:t>
            </a:r>
            <a:r>
              <a:rPr lang="ro-RO" altLang="ko-KR" b="1" dirty="0" smtClean="0">
                <a:solidFill>
                  <a:schemeClr val="bg1"/>
                </a:solidFill>
              </a:rPr>
              <a:t>ĂŢII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altLang="ko-K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2" name="Rectangle 1"/>
          <p:cNvSpPr/>
          <p:nvPr/>
        </p:nvSpPr>
        <p:spPr>
          <a:xfrm>
            <a:off x="189916" y="1052736"/>
            <a:ext cx="877457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i="1" dirty="0">
                <a:latin typeface="Arial" pitchFamily="34" charset="0"/>
                <a:cs typeface="Arial" pitchFamily="34" charset="0"/>
              </a:rPr>
              <a:t>Categoria de activitate conform anexei nr. 1 a </a:t>
            </a:r>
            <a:r>
              <a:rPr lang="ro-RO" b="1" i="1" dirty="0">
                <a:latin typeface="Arial" pitchFamily="34" charset="0"/>
                <a:cs typeface="Arial" pitchFamily="34" charset="0"/>
              </a:rPr>
              <a:t>Legii </a:t>
            </a:r>
            <a:r>
              <a:rPr lang="ro-RO" b="1" i="1" dirty="0" smtClean="0">
                <a:latin typeface="Arial" pitchFamily="34" charset="0"/>
                <a:cs typeface="Arial" pitchFamily="34" charset="0"/>
              </a:rPr>
              <a:t>nr.278/2013 </a:t>
            </a:r>
            <a:r>
              <a:rPr lang="ro-RO" i="1" dirty="0">
                <a:latin typeface="Arial" pitchFamily="34" charset="0"/>
                <a:cs typeface="Arial" pitchFamily="34" charset="0"/>
              </a:rPr>
              <a:t>privind emisiile </a:t>
            </a:r>
            <a:endParaRPr lang="ro-RO" i="1" dirty="0" smtClean="0">
              <a:latin typeface="Arial" pitchFamily="34" charset="0"/>
              <a:cs typeface="Arial" pitchFamily="34" charset="0"/>
            </a:endParaRPr>
          </a:p>
          <a:p>
            <a:r>
              <a:rPr lang="ro-RO" i="1" dirty="0" smtClean="0">
                <a:latin typeface="Arial" pitchFamily="34" charset="0"/>
                <a:cs typeface="Arial" pitchFamily="34" charset="0"/>
              </a:rPr>
              <a:t>industriale</a:t>
            </a:r>
            <a:r>
              <a:rPr lang="ro-RO" i="1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latin typeface="Arial" pitchFamily="34" charset="0"/>
                <a:cs typeface="Arial" pitchFamily="34" charset="0"/>
              </a:rPr>
              <a:t>6. Alte activități. </a:t>
            </a:r>
            <a:endParaRPr lang="ro-RO" b="1" dirty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6.1. Producerea </a:t>
            </a:r>
            <a:r>
              <a:rPr lang="ro-RO" dirty="0">
                <a:latin typeface="Arial" pitchFamily="34" charset="0"/>
                <a:cs typeface="Arial" pitchFamily="34" charset="0"/>
              </a:rPr>
              <a:t>în instalatii industriale de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o-RO" dirty="0">
                <a:latin typeface="Arial" pitchFamily="34" charset="0"/>
                <a:cs typeface="Arial" pitchFamily="34" charset="0"/>
              </a:rPr>
              <a:t>panouri din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o-RO" dirty="0">
                <a:latin typeface="Arial" pitchFamily="34" charset="0"/>
                <a:cs typeface="Arial" pitchFamily="34" charset="0"/>
              </a:rPr>
              <a:t>ş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chii </a:t>
            </a:r>
            <a:r>
              <a:rPr lang="ro-RO" dirty="0">
                <a:latin typeface="Arial" pitchFamily="34" charset="0"/>
                <a:cs typeface="Arial" pitchFamily="34" charset="0"/>
              </a:rPr>
              <a:t>de lemn numite "OSB" (oriented strand board),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plăci </a:t>
            </a:r>
            <a:r>
              <a:rPr lang="ro-RO" dirty="0">
                <a:latin typeface="Arial" pitchFamily="34" charset="0"/>
                <a:cs typeface="Arial" pitchFamily="34" charset="0"/>
              </a:rPr>
              <a:t>aglomerate sau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panouri fibrolemnoase</a:t>
            </a:r>
            <a:r>
              <a:rPr lang="ro-RO" dirty="0">
                <a:latin typeface="Arial" pitchFamily="34" charset="0"/>
                <a:cs typeface="Arial" pitchFamily="34" charset="0"/>
              </a:rPr>
              <a:t>, cu o capacitate de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producţie </a:t>
            </a:r>
            <a:r>
              <a:rPr lang="ro-RO" dirty="0">
                <a:latin typeface="Arial" pitchFamily="34" charset="0"/>
                <a:cs typeface="Arial" pitchFamily="34" charset="0"/>
              </a:rPr>
              <a:t>mai mare de 600 mc/ zi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latin typeface="Arial" pitchFamily="34" charset="0"/>
                <a:cs typeface="Arial" pitchFamily="34" charset="0"/>
              </a:rPr>
              <a:t>4. Industria chimică. 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4.1.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Producerea compu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ş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ilor </a:t>
            </a:r>
            <a:r>
              <a:rPr lang="it-IT" dirty="0">
                <a:latin typeface="Arial" pitchFamily="34" charset="0"/>
                <a:cs typeface="Arial" pitchFamily="34" charset="0"/>
              </a:rPr>
              <a:t>chimici organici, cum sunt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o-RO" dirty="0">
                <a:latin typeface="Arial" pitchFamily="34" charset="0"/>
                <a:cs typeface="Arial" pitchFamily="34" charset="0"/>
              </a:rPr>
              <a:t>) hidrocarburile cu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conţinut </a:t>
            </a:r>
            <a:r>
              <a:rPr lang="ro-RO" dirty="0">
                <a:latin typeface="Arial" pitchFamily="34" charset="0"/>
                <a:cs typeface="Arial" pitchFamily="34" charset="0"/>
              </a:rPr>
              <a:t>de oxigen, cum sunt alcoolii,aldehidele,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cetonele</a:t>
            </a:r>
            <a:r>
              <a:rPr lang="ro-RO" dirty="0">
                <a:latin typeface="Arial" pitchFamily="34" charset="0"/>
                <a:cs typeface="Arial" pitchFamily="34" charset="0"/>
              </a:rPr>
              <a:t>, acizii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carboxilici,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esterii </a:t>
            </a:r>
            <a:r>
              <a:rPr lang="ro-RO" dirty="0">
                <a:latin typeface="Arial" pitchFamily="34" charset="0"/>
                <a:cs typeface="Arial" pitchFamily="34" charset="0"/>
              </a:rPr>
              <a:t>ş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it-IT" dirty="0">
                <a:latin typeface="Arial" pitchFamily="34" charset="0"/>
                <a:cs typeface="Arial" pitchFamily="34" charset="0"/>
              </a:rPr>
              <a:t>amestecurile de esteri,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aceta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ţ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it-IT" dirty="0">
                <a:latin typeface="Arial" pitchFamily="34" charset="0"/>
                <a:cs typeface="Arial" pitchFamily="34" charset="0"/>
              </a:rPr>
              <a:t>, eterii, peroxizii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ş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i r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ăş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inile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epoxidice;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o-RO" b="1" dirty="0" smtClean="0">
                <a:latin typeface="Arial" pitchFamily="34" charset="0"/>
                <a:cs typeface="Arial" pitchFamily="34" charset="0"/>
              </a:rPr>
              <a:t>1. Industrii energetice. 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1.1. Arderea </a:t>
            </a:r>
            <a:r>
              <a:rPr lang="ro-RO" dirty="0">
                <a:latin typeface="Arial" pitchFamily="34" charset="0"/>
                <a:cs typeface="Arial" pitchFamily="34" charset="0"/>
              </a:rPr>
              <a:t>combustibililor în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instalaţii </a:t>
            </a:r>
            <a:r>
              <a:rPr lang="ro-RO" dirty="0">
                <a:latin typeface="Arial" pitchFamily="34" charset="0"/>
                <a:cs typeface="Arial" pitchFamily="34" charset="0"/>
              </a:rPr>
              <a:t>cu o putere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termică </a:t>
            </a:r>
            <a:r>
              <a:rPr lang="ro-RO" dirty="0">
                <a:latin typeface="Arial" pitchFamily="34" charset="0"/>
                <a:cs typeface="Arial" pitchFamily="34" charset="0"/>
              </a:rPr>
              <a:t>nominala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totală egală </a:t>
            </a:r>
            <a:r>
              <a:rPr lang="ro-RO" dirty="0">
                <a:latin typeface="Arial" pitchFamily="34" charset="0"/>
                <a:cs typeface="Arial" pitchFamily="34" charset="0"/>
              </a:rPr>
              <a:t>sau mai mare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de 50MW;</a:t>
            </a:r>
          </a:p>
          <a:p>
            <a:endParaRPr lang="ro-RO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i="1" dirty="0" smtClean="0">
                <a:latin typeface="Arial" pitchFamily="34" charset="0"/>
                <a:cs typeface="Arial" pitchFamily="34" charset="0"/>
              </a:rPr>
              <a:t>Clasificare conform Art. 3 și Anexa nr. 1 la </a:t>
            </a:r>
            <a:r>
              <a:rPr lang="ro-RO" b="1" i="1" dirty="0" smtClean="0">
                <a:latin typeface="Arial" pitchFamily="34" charset="0"/>
                <a:cs typeface="Arial" pitchFamily="34" charset="0"/>
              </a:rPr>
              <a:t>Legea nr. 59/2016 </a:t>
            </a:r>
            <a:r>
              <a:rPr lang="ro-RO" i="1" dirty="0" smtClean="0">
                <a:latin typeface="Arial" pitchFamily="34" charset="0"/>
                <a:cs typeface="Arial" pitchFamily="34" charset="0"/>
              </a:rPr>
              <a:t>privind controlul </a:t>
            </a:r>
            <a:br>
              <a:rPr lang="ro-RO" i="1" dirty="0" smtClean="0">
                <a:latin typeface="Arial" pitchFamily="34" charset="0"/>
                <a:cs typeface="Arial" pitchFamily="34" charset="0"/>
              </a:rPr>
            </a:br>
            <a:r>
              <a:rPr lang="ro-RO" i="1" dirty="0" smtClean="0">
                <a:latin typeface="Arial" pitchFamily="34" charset="0"/>
                <a:cs typeface="Arial" pitchFamily="34" charset="0"/>
              </a:rPr>
              <a:t>asupra pericolelor de accident major în care sunt implicate substanțe periculoase:</a:t>
            </a:r>
          </a:p>
          <a:p>
            <a:r>
              <a:rPr lang="ro-RO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Amplasament de nivel superior</a:t>
            </a:r>
            <a:endParaRPr lang="ro-RO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ro-RO" altLang="ko-KR" b="1" dirty="0" smtClean="0">
                <a:solidFill>
                  <a:schemeClr val="bg1"/>
                </a:solidFill>
              </a:rPr>
              <a:t>CAPACITĂŢI DE PRODUCŢIE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874514" y="2508998"/>
            <a:ext cx="787099" cy="1391193"/>
            <a:chOff x="3396" y="1379"/>
            <a:chExt cx="886" cy="1566"/>
          </a:xfrm>
          <a:solidFill>
            <a:schemeClr val="tx1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396" y="1379"/>
              <a:ext cx="886" cy="1566"/>
            </a:xfrm>
            <a:custGeom>
              <a:avLst/>
              <a:gdLst>
                <a:gd name="T0" fmla="*/ 261 w 370"/>
                <a:gd name="T1" fmla="*/ 176 h 651"/>
                <a:gd name="T2" fmla="*/ 261 w 370"/>
                <a:gd name="T3" fmla="*/ 129 h 651"/>
                <a:gd name="T4" fmla="*/ 318 w 370"/>
                <a:gd name="T5" fmla="*/ 129 h 651"/>
                <a:gd name="T6" fmla="*/ 318 w 370"/>
                <a:gd name="T7" fmla="*/ 52 h 651"/>
                <a:gd name="T8" fmla="*/ 249 w 370"/>
                <a:gd name="T9" fmla="*/ 52 h 651"/>
                <a:gd name="T10" fmla="*/ 249 w 370"/>
                <a:gd name="T11" fmla="*/ 0 h 651"/>
                <a:gd name="T12" fmla="*/ 121 w 370"/>
                <a:gd name="T13" fmla="*/ 0 h 651"/>
                <a:gd name="T14" fmla="*/ 121 w 370"/>
                <a:gd name="T15" fmla="*/ 52 h 651"/>
                <a:gd name="T16" fmla="*/ 52 w 370"/>
                <a:gd name="T17" fmla="*/ 52 h 651"/>
                <a:gd name="T18" fmla="*/ 52 w 370"/>
                <a:gd name="T19" fmla="*/ 129 h 651"/>
                <a:gd name="T20" fmla="*/ 109 w 370"/>
                <a:gd name="T21" fmla="*/ 129 h 651"/>
                <a:gd name="T22" fmla="*/ 109 w 370"/>
                <a:gd name="T23" fmla="*/ 176 h 651"/>
                <a:gd name="T24" fmla="*/ 0 w 370"/>
                <a:gd name="T25" fmla="*/ 316 h 651"/>
                <a:gd name="T26" fmla="*/ 0 w 370"/>
                <a:gd name="T27" fmla="*/ 651 h 651"/>
                <a:gd name="T28" fmla="*/ 370 w 370"/>
                <a:gd name="T29" fmla="*/ 651 h 651"/>
                <a:gd name="T30" fmla="*/ 370 w 370"/>
                <a:gd name="T31" fmla="*/ 316 h 651"/>
                <a:gd name="T32" fmla="*/ 261 w 370"/>
                <a:gd name="T33" fmla="*/ 176 h 651"/>
                <a:gd name="T34" fmla="*/ 76 w 370"/>
                <a:gd name="T35" fmla="*/ 76 h 651"/>
                <a:gd name="T36" fmla="*/ 294 w 370"/>
                <a:gd name="T37" fmla="*/ 76 h 651"/>
                <a:gd name="T38" fmla="*/ 294 w 370"/>
                <a:gd name="T39" fmla="*/ 105 h 651"/>
                <a:gd name="T40" fmla="*/ 76 w 370"/>
                <a:gd name="T41" fmla="*/ 105 h 651"/>
                <a:gd name="T42" fmla="*/ 76 w 370"/>
                <a:gd name="T43" fmla="*/ 76 h 651"/>
                <a:gd name="T44" fmla="*/ 346 w 370"/>
                <a:gd name="T45" fmla="*/ 627 h 651"/>
                <a:gd name="T46" fmla="*/ 24 w 370"/>
                <a:gd name="T47" fmla="*/ 627 h 651"/>
                <a:gd name="T48" fmla="*/ 24 w 370"/>
                <a:gd name="T49" fmla="*/ 316 h 651"/>
                <a:gd name="T50" fmla="*/ 117 w 370"/>
                <a:gd name="T51" fmla="*/ 198 h 651"/>
                <a:gd name="T52" fmla="*/ 133 w 370"/>
                <a:gd name="T53" fmla="*/ 193 h 651"/>
                <a:gd name="T54" fmla="*/ 133 w 370"/>
                <a:gd name="T55" fmla="*/ 129 h 651"/>
                <a:gd name="T56" fmla="*/ 237 w 370"/>
                <a:gd name="T57" fmla="*/ 129 h 651"/>
                <a:gd name="T58" fmla="*/ 237 w 370"/>
                <a:gd name="T59" fmla="*/ 193 h 651"/>
                <a:gd name="T60" fmla="*/ 253 w 370"/>
                <a:gd name="T61" fmla="*/ 198 h 651"/>
                <a:gd name="T62" fmla="*/ 346 w 370"/>
                <a:gd name="T63" fmla="*/ 316 h 651"/>
                <a:gd name="T64" fmla="*/ 346 w 370"/>
                <a:gd name="T65" fmla="*/ 62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0" h="651">
                  <a:moveTo>
                    <a:pt x="261" y="176"/>
                  </a:moveTo>
                  <a:cubicBezTo>
                    <a:pt x="261" y="129"/>
                    <a:pt x="261" y="129"/>
                    <a:pt x="261" y="129"/>
                  </a:cubicBezTo>
                  <a:cubicBezTo>
                    <a:pt x="318" y="129"/>
                    <a:pt x="318" y="129"/>
                    <a:pt x="318" y="129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249" y="52"/>
                    <a:pt x="249" y="52"/>
                    <a:pt x="249" y="5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44" y="200"/>
                    <a:pt x="0" y="254"/>
                    <a:pt x="0" y="316"/>
                  </a:cubicBezTo>
                  <a:cubicBezTo>
                    <a:pt x="0" y="651"/>
                    <a:pt x="0" y="651"/>
                    <a:pt x="0" y="651"/>
                  </a:cubicBezTo>
                  <a:cubicBezTo>
                    <a:pt x="370" y="651"/>
                    <a:pt x="370" y="651"/>
                    <a:pt x="370" y="651"/>
                  </a:cubicBezTo>
                  <a:cubicBezTo>
                    <a:pt x="370" y="316"/>
                    <a:pt x="370" y="316"/>
                    <a:pt x="370" y="316"/>
                  </a:cubicBezTo>
                  <a:cubicBezTo>
                    <a:pt x="370" y="254"/>
                    <a:pt x="325" y="200"/>
                    <a:pt x="261" y="176"/>
                  </a:cubicBezTo>
                  <a:close/>
                  <a:moveTo>
                    <a:pt x="76" y="76"/>
                  </a:moveTo>
                  <a:cubicBezTo>
                    <a:pt x="294" y="76"/>
                    <a:pt x="294" y="76"/>
                    <a:pt x="294" y="76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76" y="105"/>
                    <a:pt x="76" y="105"/>
                    <a:pt x="76" y="105"/>
                  </a:cubicBezTo>
                  <a:lnTo>
                    <a:pt x="76" y="76"/>
                  </a:lnTo>
                  <a:close/>
                  <a:moveTo>
                    <a:pt x="346" y="627"/>
                  </a:moveTo>
                  <a:cubicBezTo>
                    <a:pt x="24" y="627"/>
                    <a:pt x="24" y="627"/>
                    <a:pt x="24" y="627"/>
                  </a:cubicBezTo>
                  <a:cubicBezTo>
                    <a:pt x="24" y="316"/>
                    <a:pt x="24" y="316"/>
                    <a:pt x="24" y="316"/>
                  </a:cubicBezTo>
                  <a:cubicBezTo>
                    <a:pt x="24" y="266"/>
                    <a:pt x="60" y="220"/>
                    <a:pt x="117" y="198"/>
                  </a:cubicBezTo>
                  <a:cubicBezTo>
                    <a:pt x="133" y="193"/>
                    <a:pt x="133" y="193"/>
                    <a:pt x="133" y="193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93"/>
                    <a:pt x="237" y="193"/>
                    <a:pt x="237" y="193"/>
                  </a:cubicBezTo>
                  <a:cubicBezTo>
                    <a:pt x="253" y="198"/>
                    <a:pt x="253" y="198"/>
                    <a:pt x="253" y="198"/>
                  </a:cubicBezTo>
                  <a:cubicBezTo>
                    <a:pt x="309" y="220"/>
                    <a:pt x="346" y="266"/>
                    <a:pt x="346" y="316"/>
                  </a:cubicBezTo>
                  <a:lnTo>
                    <a:pt x="346" y="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549" y="1940"/>
              <a:ext cx="580" cy="852"/>
            </a:xfrm>
            <a:custGeom>
              <a:avLst/>
              <a:gdLst>
                <a:gd name="T0" fmla="*/ 121 w 242"/>
                <a:gd name="T1" fmla="*/ 0 h 354"/>
                <a:gd name="T2" fmla="*/ 0 w 242"/>
                <a:gd name="T3" fmla="*/ 83 h 354"/>
                <a:gd name="T4" fmla="*/ 0 w 242"/>
                <a:gd name="T5" fmla="*/ 83 h 354"/>
                <a:gd name="T6" fmla="*/ 0 w 242"/>
                <a:gd name="T7" fmla="*/ 354 h 354"/>
                <a:gd name="T8" fmla="*/ 242 w 242"/>
                <a:gd name="T9" fmla="*/ 354 h 354"/>
                <a:gd name="T10" fmla="*/ 242 w 242"/>
                <a:gd name="T11" fmla="*/ 83 h 354"/>
                <a:gd name="T12" fmla="*/ 121 w 242"/>
                <a:gd name="T13" fmla="*/ 0 h 354"/>
                <a:gd name="T14" fmla="*/ 67 w 242"/>
                <a:gd name="T15" fmla="*/ 248 h 354"/>
                <a:gd name="T16" fmla="*/ 29 w 242"/>
                <a:gd name="T17" fmla="*/ 210 h 354"/>
                <a:gd name="T18" fmla="*/ 67 w 242"/>
                <a:gd name="T19" fmla="*/ 173 h 354"/>
                <a:gd name="T20" fmla="*/ 104 w 242"/>
                <a:gd name="T21" fmla="*/ 210 h 354"/>
                <a:gd name="T22" fmla="*/ 67 w 242"/>
                <a:gd name="T23" fmla="*/ 248 h 354"/>
                <a:gd name="T24" fmla="*/ 159 w 242"/>
                <a:gd name="T25" fmla="*/ 317 h 354"/>
                <a:gd name="T26" fmla="*/ 140 w 242"/>
                <a:gd name="T27" fmla="*/ 298 h 354"/>
                <a:gd name="T28" fmla="*/ 159 w 242"/>
                <a:gd name="T29" fmla="*/ 278 h 354"/>
                <a:gd name="T30" fmla="*/ 179 w 242"/>
                <a:gd name="T31" fmla="*/ 298 h 354"/>
                <a:gd name="T32" fmla="*/ 159 w 242"/>
                <a:gd name="T33" fmla="*/ 317 h 354"/>
                <a:gd name="T34" fmla="*/ 179 w 242"/>
                <a:gd name="T35" fmla="*/ 165 h 354"/>
                <a:gd name="T36" fmla="*/ 159 w 242"/>
                <a:gd name="T37" fmla="*/ 146 h 354"/>
                <a:gd name="T38" fmla="*/ 179 w 242"/>
                <a:gd name="T39" fmla="*/ 126 h 354"/>
                <a:gd name="T40" fmla="*/ 198 w 242"/>
                <a:gd name="T41" fmla="*/ 146 h 354"/>
                <a:gd name="T42" fmla="*/ 179 w 242"/>
                <a:gd name="T43" fmla="*/ 16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354">
                  <a:moveTo>
                    <a:pt x="121" y="0"/>
                  </a:moveTo>
                  <a:cubicBezTo>
                    <a:pt x="54" y="0"/>
                    <a:pt x="0" y="37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83"/>
                    <a:pt x="242" y="83"/>
                    <a:pt x="242" y="83"/>
                  </a:cubicBezTo>
                  <a:cubicBezTo>
                    <a:pt x="242" y="37"/>
                    <a:pt x="188" y="0"/>
                    <a:pt x="121" y="0"/>
                  </a:cubicBezTo>
                  <a:close/>
                  <a:moveTo>
                    <a:pt x="67" y="248"/>
                  </a:moveTo>
                  <a:cubicBezTo>
                    <a:pt x="46" y="248"/>
                    <a:pt x="29" y="231"/>
                    <a:pt x="29" y="210"/>
                  </a:cubicBezTo>
                  <a:cubicBezTo>
                    <a:pt x="29" y="190"/>
                    <a:pt x="46" y="173"/>
                    <a:pt x="67" y="173"/>
                  </a:cubicBezTo>
                  <a:cubicBezTo>
                    <a:pt x="87" y="173"/>
                    <a:pt x="104" y="190"/>
                    <a:pt x="104" y="210"/>
                  </a:cubicBezTo>
                  <a:cubicBezTo>
                    <a:pt x="104" y="231"/>
                    <a:pt x="87" y="248"/>
                    <a:pt x="67" y="248"/>
                  </a:cubicBezTo>
                  <a:close/>
                  <a:moveTo>
                    <a:pt x="159" y="317"/>
                  </a:moveTo>
                  <a:cubicBezTo>
                    <a:pt x="148" y="317"/>
                    <a:pt x="140" y="309"/>
                    <a:pt x="140" y="298"/>
                  </a:cubicBezTo>
                  <a:cubicBezTo>
                    <a:pt x="140" y="287"/>
                    <a:pt x="148" y="278"/>
                    <a:pt x="159" y="278"/>
                  </a:cubicBezTo>
                  <a:cubicBezTo>
                    <a:pt x="170" y="278"/>
                    <a:pt x="179" y="287"/>
                    <a:pt x="179" y="298"/>
                  </a:cubicBezTo>
                  <a:cubicBezTo>
                    <a:pt x="179" y="309"/>
                    <a:pt x="170" y="317"/>
                    <a:pt x="159" y="317"/>
                  </a:cubicBezTo>
                  <a:close/>
                  <a:moveTo>
                    <a:pt x="179" y="165"/>
                  </a:moveTo>
                  <a:cubicBezTo>
                    <a:pt x="168" y="165"/>
                    <a:pt x="159" y="157"/>
                    <a:pt x="159" y="146"/>
                  </a:cubicBezTo>
                  <a:cubicBezTo>
                    <a:pt x="159" y="135"/>
                    <a:pt x="168" y="126"/>
                    <a:pt x="179" y="126"/>
                  </a:cubicBezTo>
                  <a:cubicBezTo>
                    <a:pt x="189" y="126"/>
                    <a:pt x="198" y="135"/>
                    <a:pt x="198" y="146"/>
                  </a:cubicBezTo>
                  <a:cubicBezTo>
                    <a:pt x="198" y="157"/>
                    <a:pt x="189" y="165"/>
                    <a:pt x="179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 bwMode="auto">
          <a:xfrm>
            <a:off x="3103977" y="3025808"/>
            <a:ext cx="969798" cy="886744"/>
            <a:chOff x="2913" y="1409"/>
            <a:chExt cx="829" cy="641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913" y="1409"/>
              <a:ext cx="829" cy="104"/>
            </a:xfrm>
            <a:custGeom>
              <a:avLst/>
              <a:gdLst>
                <a:gd name="T0" fmla="*/ 334 w 346"/>
                <a:gd name="T1" fmla="*/ 43 h 43"/>
                <a:gd name="T2" fmla="*/ 12 w 346"/>
                <a:gd name="T3" fmla="*/ 43 h 43"/>
                <a:gd name="T4" fmla="*/ 0 w 346"/>
                <a:gd name="T5" fmla="*/ 31 h 43"/>
                <a:gd name="T6" fmla="*/ 0 w 346"/>
                <a:gd name="T7" fmla="*/ 12 h 43"/>
                <a:gd name="T8" fmla="*/ 12 w 346"/>
                <a:gd name="T9" fmla="*/ 0 h 43"/>
                <a:gd name="T10" fmla="*/ 334 w 346"/>
                <a:gd name="T11" fmla="*/ 0 h 43"/>
                <a:gd name="T12" fmla="*/ 346 w 346"/>
                <a:gd name="T13" fmla="*/ 12 h 43"/>
                <a:gd name="T14" fmla="*/ 346 w 346"/>
                <a:gd name="T15" fmla="*/ 31 h 43"/>
                <a:gd name="T16" fmla="*/ 334 w 346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43">
                  <a:moveTo>
                    <a:pt x="33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7"/>
                    <a:pt x="0" y="3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41" y="0"/>
                    <a:pt x="346" y="5"/>
                    <a:pt x="346" y="12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46" y="37"/>
                    <a:pt x="341" y="43"/>
                    <a:pt x="334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913" y="1678"/>
              <a:ext cx="829" cy="104"/>
            </a:xfrm>
            <a:custGeom>
              <a:avLst/>
              <a:gdLst>
                <a:gd name="T0" fmla="*/ 334 w 346"/>
                <a:gd name="T1" fmla="*/ 43 h 43"/>
                <a:gd name="T2" fmla="*/ 12 w 346"/>
                <a:gd name="T3" fmla="*/ 43 h 43"/>
                <a:gd name="T4" fmla="*/ 0 w 346"/>
                <a:gd name="T5" fmla="*/ 31 h 43"/>
                <a:gd name="T6" fmla="*/ 0 w 346"/>
                <a:gd name="T7" fmla="*/ 12 h 43"/>
                <a:gd name="T8" fmla="*/ 12 w 346"/>
                <a:gd name="T9" fmla="*/ 0 h 43"/>
                <a:gd name="T10" fmla="*/ 334 w 346"/>
                <a:gd name="T11" fmla="*/ 0 h 43"/>
                <a:gd name="T12" fmla="*/ 346 w 346"/>
                <a:gd name="T13" fmla="*/ 12 h 43"/>
                <a:gd name="T14" fmla="*/ 346 w 346"/>
                <a:gd name="T15" fmla="*/ 31 h 43"/>
                <a:gd name="T16" fmla="*/ 334 w 346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43">
                  <a:moveTo>
                    <a:pt x="33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8"/>
                    <a:pt x="0" y="3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41" y="0"/>
                    <a:pt x="346" y="6"/>
                    <a:pt x="346" y="12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46" y="38"/>
                    <a:pt x="341" y="43"/>
                    <a:pt x="334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913" y="1547"/>
              <a:ext cx="256" cy="102"/>
            </a:xfrm>
            <a:custGeom>
              <a:avLst/>
              <a:gdLst>
                <a:gd name="T0" fmla="*/ 96 w 107"/>
                <a:gd name="T1" fmla="*/ 42 h 42"/>
                <a:gd name="T2" fmla="*/ 12 w 107"/>
                <a:gd name="T3" fmla="*/ 42 h 42"/>
                <a:gd name="T4" fmla="*/ 0 w 107"/>
                <a:gd name="T5" fmla="*/ 31 h 42"/>
                <a:gd name="T6" fmla="*/ 0 w 107"/>
                <a:gd name="T7" fmla="*/ 11 h 42"/>
                <a:gd name="T8" fmla="*/ 12 w 107"/>
                <a:gd name="T9" fmla="*/ 0 h 42"/>
                <a:gd name="T10" fmla="*/ 96 w 107"/>
                <a:gd name="T11" fmla="*/ 0 h 42"/>
                <a:gd name="T12" fmla="*/ 107 w 107"/>
                <a:gd name="T13" fmla="*/ 11 h 42"/>
                <a:gd name="T14" fmla="*/ 107 w 107"/>
                <a:gd name="T15" fmla="*/ 31 h 42"/>
                <a:gd name="T16" fmla="*/ 96 w 107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2">
                  <a:moveTo>
                    <a:pt x="96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5" y="42"/>
                    <a:pt x="0" y="37"/>
                    <a:pt x="0" y="3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5"/>
                    <a:pt x="107" y="1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7"/>
                    <a:pt x="102" y="42"/>
                    <a:pt x="96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198" y="1547"/>
              <a:ext cx="259" cy="102"/>
            </a:xfrm>
            <a:custGeom>
              <a:avLst/>
              <a:gdLst>
                <a:gd name="T0" fmla="*/ 96 w 108"/>
                <a:gd name="T1" fmla="*/ 42 h 42"/>
                <a:gd name="T2" fmla="*/ 12 w 108"/>
                <a:gd name="T3" fmla="*/ 42 h 42"/>
                <a:gd name="T4" fmla="*/ 0 w 108"/>
                <a:gd name="T5" fmla="*/ 31 h 42"/>
                <a:gd name="T6" fmla="*/ 0 w 108"/>
                <a:gd name="T7" fmla="*/ 11 h 42"/>
                <a:gd name="T8" fmla="*/ 12 w 108"/>
                <a:gd name="T9" fmla="*/ 0 h 42"/>
                <a:gd name="T10" fmla="*/ 96 w 108"/>
                <a:gd name="T11" fmla="*/ 0 h 42"/>
                <a:gd name="T12" fmla="*/ 108 w 108"/>
                <a:gd name="T13" fmla="*/ 11 h 42"/>
                <a:gd name="T14" fmla="*/ 108 w 108"/>
                <a:gd name="T15" fmla="*/ 31 h 42"/>
                <a:gd name="T16" fmla="*/ 96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6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6" y="42"/>
                    <a:pt x="0" y="37"/>
                    <a:pt x="0" y="3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5"/>
                    <a:pt x="108" y="11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7"/>
                    <a:pt x="102" y="42"/>
                    <a:pt x="96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485" y="1547"/>
              <a:ext cx="257" cy="102"/>
            </a:xfrm>
            <a:custGeom>
              <a:avLst/>
              <a:gdLst>
                <a:gd name="T0" fmla="*/ 95 w 107"/>
                <a:gd name="T1" fmla="*/ 42 h 42"/>
                <a:gd name="T2" fmla="*/ 11 w 107"/>
                <a:gd name="T3" fmla="*/ 42 h 42"/>
                <a:gd name="T4" fmla="*/ 0 w 107"/>
                <a:gd name="T5" fmla="*/ 31 h 42"/>
                <a:gd name="T6" fmla="*/ 0 w 107"/>
                <a:gd name="T7" fmla="*/ 11 h 42"/>
                <a:gd name="T8" fmla="*/ 11 w 107"/>
                <a:gd name="T9" fmla="*/ 0 h 42"/>
                <a:gd name="T10" fmla="*/ 95 w 107"/>
                <a:gd name="T11" fmla="*/ 0 h 42"/>
                <a:gd name="T12" fmla="*/ 107 w 107"/>
                <a:gd name="T13" fmla="*/ 11 h 42"/>
                <a:gd name="T14" fmla="*/ 107 w 107"/>
                <a:gd name="T15" fmla="*/ 31 h 42"/>
                <a:gd name="T16" fmla="*/ 95 w 107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2">
                  <a:moveTo>
                    <a:pt x="95" y="42"/>
                  </a:moveTo>
                  <a:cubicBezTo>
                    <a:pt x="11" y="42"/>
                    <a:pt x="11" y="42"/>
                    <a:pt x="11" y="42"/>
                  </a:cubicBezTo>
                  <a:cubicBezTo>
                    <a:pt x="5" y="42"/>
                    <a:pt x="0" y="37"/>
                    <a:pt x="0" y="3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2" y="0"/>
                    <a:pt x="107" y="5"/>
                    <a:pt x="107" y="1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7"/>
                    <a:pt x="102" y="42"/>
                    <a:pt x="9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13" y="1949"/>
              <a:ext cx="829" cy="101"/>
            </a:xfrm>
            <a:custGeom>
              <a:avLst/>
              <a:gdLst>
                <a:gd name="T0" fmla="*/ 334 w 346"/>
                <a:gd name="T1" fmla="*/ 42 h 42"/>
                <a:gd name="T2" fmla="*/ 12 w 346"/>
                <a:gd name="T3" fmla="*/ 42 h 42"/>
                <a:gd name="T4" fmla="*/ 0 w 346"/>
                <a:gd name="T5" fmla="*/ 31 h 42"/>
                <a:gd name="T6" fmla="*/ 0 w 346"/>
                <a:gd name="T7" fmla="*/ 11 h 42"/>
                <a:gd name="T8" fmla="*/ 12 w 346"/>
                <a:gd name="T9" fmla="*/ 0 h 42"/>
                <a:gd name="T10" fmla="*/ 334 w 346"/>
                <a:gd name="T11" fmla="*/ 0 h 42"/>
                <a:gd name="T12" fmla="*/ 346 w 346"/>
                <a:gd name="T13" fmla="*/ 11 h 42"/>
                <a:gd name="T14" fmla="*/ 346 w 346"/>
                <a:gd name="T15" fmla="*/ 31 h 42"/>
                <a:gd name="T16" fmla="*/ 334 w 346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42">
                  <a:moveTo>
                    <a:pt x="334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5" y="42"/>
                    <a:pt x="0" y="37"/>
                    <a:pt x="0" y="3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41" y="0"/>
                    <a:pt x="346" y="5"/>
                    <a:pt x="346" y="11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46" y="37"/>
                    <a:pt x="341" y="42"/>
                    <a:pt x="334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913" y="1816"/>
              <a:ext cx="256" cy="104"/>
            </a:xfrm>
            <a:custGeom>
              <a:avLst/>
              <a:gdLst>
                <a:gd name="T0" fmla="*/ 96 w 107"/>
                <a:gd name="T1" fmla="*/ 43 h 43"/>
                <a:gd name="T2" fmla="*/ 12 w 107"/>
                <a:gd name="T3" fmla="*/ 43 h 43"/>
                <a:gd name="T4" fmla="*/ 0 w 107"/>
                <a:gd name="T5" fmla="*/ 31 h 43"/>
                <a:gd name="T6" fmla="*/ 0 w 107"/>
                <a:gd name="T7" fmla="*/ 12 h 43"/>
                <a:gd name="T8" fmla="*/ 12 w 107"/>
                <a:gd name="T9" fmla="*/ 0 h 43"/>
                <a:gd name="T10" fmla="*/ 96 w 107"/>
                <a:gd name="T11" fmla="*/ 0 h 43"/>
                <a:gd name="T12" fmla="*/ 107 w 107"/>
                <a:gd name="T13" fmla="*/ 12 h 43"/>
                <a:gd name="T14" fmla="*/ 107 w 107"/>
                <a:gd name="T15" fmla="*/ 31 h 43"/>
                <a:gd name="T16" fmla="*/ 96 w 107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3">
                  <a:moveTo>
                    <a:pt x="9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7"/>
                    <a:pt x="0" y="3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7"/>
                    <a:pt x="102" y="43"/>
                    <a:pt x="96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98" y="1816"/>
              <a:ext cx="259" cy="104"/>
            </a:xfrm>
            <a:custGeom>
              <a:avLst/>
              <a:gdLst>
                <a:gd name="T0" fmla="*/ 96 w 108"/>
                <a:gd name="T1" fmla="*/ 43 h 43"/>
                <a:gd name="T2" fmla="*/ 12 w 108"/>
                <a:gd name="T3" fmla="*/ 43 h 43"/>
                <a:gd name="T4" fmla="*/ 0 w 108"/>
                <a:gd name="T5" fmla="*/ 31 h 43"/>
                <a:gd name="T6" fmla="*/ 0 w 108"/>
                <a:gd name="T7" fmla="*/ 12 h 43"/>
                <a:gd name="T8" fmla="*/ 12 w 108"/>
                <a:gd name="T9" fmla="*/ 0 h 43"/>
                <a:gd name="T10" fmla="*/ 96 w 108"/>
                <a:gd name="T11" fmla="*/ 0 h 43"/>
                <a:gd name="T12" fmla="*/ 108 w 108"/>
                <a:gd name="T13" fmla="*/ 12 h 43"/>
                <a:gd name="T14" fmla="*/ 108 w 108"/>
                <a:gd name="T15" fmla="*/ 31 h 43"/>
                <a:gd name="T16" fmla="*/ 96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6" y="43"/>
                    <a:pt x="0" y="37"/>
                    <a:pt x="0" y="3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5"/>
                    <a:pt x="108" y="1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7"/>
                    <a:pt x="102" y="43"/>
                    <a:pt x="96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485" y="1816"/>
              <a:ext cx="257" cy="104"/>
            </a:xfrm>
            <a:custGeom>
              <a:avLst/>
              <a:gdLst>
                <a:gd name="T0" fmla="*/ 95 w 107"/>
                <a:gd name="T1" fmla="*/ 43 h 43"/>
                <a:gd name="T2" fmla="*/ 11 w 107"/>
                <a:gd name="T3" fmla="*/ 43 h 43"/>
                <a:gd name="T4" fmla="*/ 0 w 107"/>
                <a:gd name="T5" fmla="*/ 31 h 43"/>
                <a:gd name="T6" fmla="*/ 0 w 107"/>
                <a:gd name="T7" fmla="*/ 12 h 43"/>
                <a:gd name="T8" fmla="*/ 11 w 107"/>
                <a:gd name="T9" fmla="*/ 0 h 43"/>
                <a:gd name="T10" fmla="*/ 95 w 107"/>
                <a:gd name="T11" fmla="*/ 0 h 43"/>
                <a:gd name="T12" fmla="*/ 107 w 107"/>
                <a:gd name="T13" fmla="*/ 12 h 43"/>
                <a:gd name="T14" fmla="*/ 107 w 107"/>
                <a:gd name="T15" fmla="*/ 31 h 43"/>
                <a:gd name="T16" fmla="*/ 95 w 107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3">
                  <a:moveTo>
                    <a:pt x="95" y="4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5" y="43"/>
                    <a:pt x="0" y="37"/>
                    <a:pt x="0" y="3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7"/>
                    <a:pt x="102" y="43"/>
                    <a:pt x="95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 bwMode="auto">
          <a:xfrm>
            <a:off x="5247681" y="3031633"/>
            <a:ext cx="913448" cy="880919"/>
            <a:chOff x="3924" y="1406"/>
            <a:chExt cx="829" cy="641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924" y="1406"/>
              <a:ext cx="829" cy="104"/>
            </a:xfrm>
            <a:custGeom>
              <a:avLst/>
              <a:gdLst>
                <a:gd name="T0" fmla="*/ 334 w 346"/>
                <a:gd name="T1" fmla="*/ 43 h 43"/>
                <a:gd name="T2" fmla="*/ 12 w 346"/>
                <a:gd name="T3" fmla="*/ 43 h 43"/>
                <a:gd name="T4" fmla="*/ 0 w 346"/>
                <a:gd name="T5" fmla="*/ 31 h 43"/>
                <a:gd name="T6" fmla="*/ 0 w 346"/>
                <a:gd name="T7" fmla="*/ 12 h 43"/>
                <a:gd name="T8" fmla="*/ 12 w 346"/>
                <a:gd name="T9" fmla="*/ 0 h 43"/>
                <a:gd name="T10" fmla="*/ 334 w 346"/>
                <a:gd name="T11" fmla="*/ 0 h 43"/>
                <a:gd name="T12" fmla="*/ 346 w 346"/>
                <a:gd name="T13" fmla="*/ 12 h 43"/>
                <a:gd name="T14" fmla="*/ 346 w 346"/>
                <a:gd name="T15" fmla="*/ 31 h 43"/>
                <a:gd name="T16" fmla="*/ 334 w 346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43">
                  <a:moveTo>
                    <a:pt x="33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7"/>
                    <a:pt x="0" y="3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41" y="0"/>
                    <a:pt x="346" y="5"/>
                    <a:pt x="346" y="12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46" y="37"/>
                    <a:pt x="341" y="43"/>
                    <a:pt x="334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924" y="1946"/>
              <a:ext cx="829" cy="101"/>
            </a:xfrm>
            <a:custGeom>
              <a:avLst/>
              <a:gdLst>
                <a:gd name="T0" fmla="*/ 334 w 346"/>
                <a:gd name="T1" fmla="*/ 42 h 42"/>
                <a:gd name="T2" fmla="*/ 12 w 346"/>
                <a:gd name="T3" fmla="*/ 42 h 42"/>
                <a:gd name="T4" fmla="*/ 0 w 346"/>
                <a:gd name="T5" fmla="*/ 31 h 42"/>
                <a:gd name="T6" fmla="*/ 0 w 346"/>
                <a:gd name="T7" fmla="*/ 11 h 42"/>
                <a:gd name="T8" fmla="*/ 12 w 346"/>
                <a:gd name="T9" fmla="*/ 0 h 42"/>
                <a:gd name="T10" fmla="*/ 334 w 346"/>
                <a:gd name="T11" fmla="*/ 0 h 42"/>
                <a:gd name="T12" fmla="*/ 346 w 346"/>
                <a:gd name="T13" fmla="*/ 11 h 42"/>
                <a:gd name="T14" fmla="*/ 346 w 346"/>
                <a:gd name="T15" fmla="*/ 31 h 42"/>
                <a:gd name="T16" fmla="*/ 334 w 346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42">
                  <a:moveTo>
                    <a:pt x="334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5" y="42"/>
                    <a:pt x="0" y="37"/>
                    <a:pt x="0" y="3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41" y="0"/>
                    <a:pt x="346" y="5"/>
                    <a:pt x="346" y="11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46" y="37"/>
                    <a:pt x="341" y="42"/>
                    <a:pt x="334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924" y="1544"/>
              <a:ext cx="829" cy="373"/>
            </a:xfrm>
            <a:custGeom>
              <a:avLst/>
              <a:gdLst>
                <a:gd name="T0" fmla="*/ 346 w 346"/>
                <a:gd name="T1" fmla="*/ 111 h 154"/>
                <a:gd name="T2" fmla="*/ 341 w 346"/>
                <a:gd name="T3" fmla="*/ 55 h 154"/>
                <a:gd name="T4" fmla="*/ 341 w 346"/>
                <a:gd name="T5" fmla="*/ 16 h 154"/>
                <a:gd name="T6" fmla="*/ 346 w 346"/>
                <a:gd name="T7" fmla="*/ 11 h 154"/>
                <a:gd name="T8" fmla="*/ 309 w 346"/>
                <a:gd name="T9" fmla="*/ 0 h 154"/>
                <a:gd name="T10" fmla="*/ 289 w 346"/>
                <a:gd name="T11" fmla="*/ 0 h 154"/>
                <a:gd name="T12" fmla="*/ 50 w 346"/>
                <a:gd name="T13" fmla="*/ 6 h 154"/>
                <a:gd name="T14" fmla="*/ 30 w 346"/>
                <a:gd name="T15" fmla="*/ 6 h 154"/>
                <a:gd name="T16" fmla="*/ 12 w 346"/>
                <a:gd name="T17" fmla="*/ 0 h 154"/>
                <a:gd name="T18" fmla="*/ 0 w 346"/>
                <a:gd name="T19" fmla="*/ 63 h 154"/>
                <a:gd name="T20" fmla="*/ 0 w 346"/>
                <a:gd name="T21" fmla="*/ 83 h 154"/>
                <a:gd name="T22" fmla="*/ 12 w 346"/>
                <a:gd name="T23" fmla="*/ 154 h 154"/>
                <a:gd name="T24" fmla="*/ 21 w 346"/>
                <a:gd name="T25" fmla="*/ 139 h 154"/>
                <a:gd name="T26" fmla="*/ 59 w 346"/>
                <a:gd name="T27" fmla="*/ 139 h 154"/>
                <a:gd name="T28" fmla="*/ 227 w 346"/>
                <a:gd name="T29" fmla="*/ 154 h 154"/>
                <a:gd name="T30" fmla="*/ 236 w 346"/>
                <a:gd name="T31" fmla="*/ 139 h 154"/>
                <a:gd name="T32" fmla="*/ 245 w 346"/>
                <a:gd name="T33" fmla="*/ 154 h 154"/>
                <a:gd name="T34" fmla="*/ 346 w 346"/>
                <a:gd name="T35" fmla="*/ 142 h 154"/>
                <a:gd name="T36" fmla="*/ 336 w 346"/>
                <a:gd name="T37" fmla="*/ 121 h 154"/>
                <a:gd name="T38" fmla="*/ 56 w 346"/>
                <a:gd name="T39" fmla="*/ 63 h 154"/>
                <a:gd name="T40" fmla="*/ 76 w 346"/>
                <a:gd name="T41" fmla="*/ 63 h 154"/>
                <a:gd name="T42" fmla="*/ 124 w 346"/>
                <a:gd name="T43" fmla="*/ 139 h 154"/>
                <a:gd name="T44" fmla="*/ 124 w 346"/>
                <a:gd name="T45" fmla="*/ 119 h 154"/>
                <a:gd name="T46" fmla="*/ 124 w 346"/>
                <a:gd name="T47" fmla="*/ 139 h 154"/>
                <a:gd name="T48" fmla="*/ 115 w 346"/>
                <a:gd name="T49" fmla="*/ 42 h 154"/>
                <a:gd name="T50" fmla="*/ 154 w 346"/>
                <a:gd name="T51" fmla="*/ 42 h 154"/>
                <a:gd name="T52" fmla="*/ 226 w 346"/>
                <a:gd name="T53" fmla="*/ 112 h 154"/>
                <a:gd name="T54" fmla="*/ 226 w 346"/>
                <a:gd name="T55" fmla="*/ 73 h 154"/>
                <a:gd name="T56" fmla="*/ 226 w 346"/>
                <a:gd name="T57" fmla="*/ 112 h 154"/>
                <a:gd name="T58" fmla="*/ 226 w 346"/>
                <a:gd name="T59" fmla="*/ 53 h 154"/>
                <a:gd name="T60" fmla="*/ 246 w 346"/>
                <a:gd name="T61" fmla="*/ 53 h 154"/>
                <a:gd name="T62" fmla="*/ 308 w 346"/>
                <a:gd name="T63" fmla="*/ 141 h 154"/>
                <a:gd name="T64" fmla="*/ 308 w 346"/>
                <a:gd name="T65" fmla="*/ 102 h 154"/>
                <a:gd name="T66" fmla="*/ 308 w 346"/>
                <a:gd name="T67" fmla="*/ 14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6" h="154">
                  <a:moveTo>
                    <a:pt x="336" y="121"/>
                  </a:moveTo>
                  <a:cubicBezTo>
                    <a:pt x="336" y="116"/>
                    <a:pt x="340" y="111"/>
                    <a:pt x="346" y="111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344" y="54"/>
                    <a:pt x="343" y="55"/>
                    <a:pt x="341" y="55"/>
                  </a:cubicBezTo>
                  <a:cubicBezTo>
                    <a:pt x="330" y="55"/>
                    <a:pt x="322" y="46"/>
                    <a:pt x="322" y="35"/>
                  </a:cubicBezTo>
                  <a:cubicBezTo>
                    <a:pt x="322" y="25"/>
                    <a:pt x="330" y="16"/>
                    <a:pt x="341" y="16"/>
                  </a:cubicBezTo>
                  <a:cubicBezTo>
                    <a:pt x="343" y="16"/>
                    <a:pt x="344" y="16"/>
                    <a:pt x="346" y="17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346" y="5"/>
                    <a:pt x="341" y="0"/>
                    <a:pt x="334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5"/>
                    <a:pt x="305" y="10"/>
                    <a:pt x="299" y="10"/>
                  </a:cubicBezTo>
                  <a:cubicBezTo>
                    <a:pt x="293" y="10"/>
                    <a:pt x="289" y="5"/>
                    <a:pt x="28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1"/>
                    <a:pt x="50" y="3"/>
                    <a:pt x="50" y="6"/>
                  </a:cubicBezTo>
                  <a:cubicBezTo>
                    <a:pt x="50" y="11"/>
                    <a:pt x="46" y="16"/>
                    <a:pt x="40" y="16"/>
                  </a:cubicBezTo>
                  <a:cubicBezTo>
                    <a:pt x="34" y="16"/>
                    <a:pt x="30" y="11"/>
                    <a:pt x="30" y="6"/>
                  </a:cubicBezTo>
                  <a:cubicBezTo>
                    <a:pt x="30" y="3"/>
                    <a:pt x="31" y="1"/>
                    <a:pt x="3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6" y="63"/>
                    <a:pt x="10" y="67"/>
                    <a:pt x="10" y="73"/>
                  </a:cubicBezTo>
                  <a:cubicBezTo>
                    <a:pt x="10" y="78"/>
                    <a:pt x="6" y="83"/>
                    <a:pt x="0" y="8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8"/>
                    <a:pt x="5" y="154"/>
                    <a:pt x="12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3" y="150"/>
                    <a:pt x="21" y="145"/>
                    <a:pt x="21" y="139"/>
                  </a:cubicBezTo>
                  <a:cubicBezTo>
                    <a:pt x="21" y="128"/>
                    <a:pt x="29" y="119"/>
                    <a:pt x="40" y="119"/>
                  </a:cubicBezTo>
                  <a:cubicBezTo>
                    <a:pt x="51" y="119"/>
                    <a:pt x="59" y="128"/>
                    <a:pt x="59" y="139"/>
                  </a:cubicBezTo>
                  <a:cubicBezTo>
                    <a:pt x="59" y="145"/>
                    <a:pt x="57" y="150"/>
                    <a:pt x="52" y="154"/>
                  </a:cubicBezTo>
                  <a:cubicBezTo>
                    <a:pt x="227" y="154"/>
                    <a:pt x="227" y="154"/>
                    <a:pt x="227" y="154"/>
                  </a:cubicBezTo>
                  <a:cubicBezTo>
                    <a:pt x="226" y="152"/>
                    <a:pt x="226" y="151"/>
                    <a:pt x="226" y="149"/>
                  </a:cubicBezTo>
                  <a:cubicBezTo>
                    <a:pt x="226" y="143"/>
                    <a:pt x="230" y="139"/>
                    <a:pt x="236" y="139"/>
                  </a:cubicBezTo>
                  <a:cubicBezTo>
                    <a:pt x="242" y="139"/>
                    <a:pt x="246" y="143"/>
                    <a:pt x="246" y="149"/>
                  </a:cubicBezTo>
                  <a:cubicBezTo>
                    <a:pt x="246" y="151"/>
                    <a:pt x="246" y="152"/>
                    <a:pt x="245" y="154"/>
                  </a:cubicBezTo>
                  <a:cubicBezTo>
                    <a:pt x="334" y="154"/>
                    <a:pt x="334" y="154"/>
                    <a:pt x="334" y="154"/>
                  </a:cubicBezTo>
                  <a:cubicBezTo>
                    <a:pt x="341" y="154"/>
                    <a:pt x="346" y="148"/>
                    <a:pt x="346" y="142"/>
                  </a:cubicBezTo>
                  <a:cubicBezTo>
                    <a:pt x="346" y="131"/>
                    <a:pt x="346" y="131"/>
                    <a:pt x="346" y="131"/>
                  </a:cubicBezTo>
                  <a:cubicBezTo>
                    <a:pt x="340" y="131"/>
                    <a:pt x="336" y="127"/>
                    <a:pt x="336" y="121"/>
                  </a:cubicBezTo>
                  <a:close/>
                  <a:moveTo>
                    <a:pt x="66" y="73"/>
                  </a:moveTo>
                  <a:cubicBezTo>
                    <a:pt x="60" y="73"/>
                    <a:pt x="56" y="68"/>
                    <a:pt x="56" y="63"/>
                  </a:cubicBezTo>
                  <a:cubicBezTo>
                    <a:pt x="56" y="57"/>
                    <a:pt x="60" y="53"/>
                    <a:pt x="66" y="53"/>
                  </a:cubicBezTo>
                  <a:cubicBezTo>
                    <a:pt x="72" y="53"/>
                    <a:pt x="76" y="57"/>
                    <a:pt x="76" y="63"/>
                  </a:cubicBezTo>
                  <a:cubicBezTo>
                    <a:pt x="76" y="68"/>
                    <a:pt x="72" y="73"/>
                    <a:pt x="66" y="73"/>
                  </a:cubicBezTo>
                  <a:close/>
                  <a:moveTo>
                    <a:pt x="124" y="139"/>
                  </a:moveTo>
                  <a:cubicBezTo>
                    <a:pt x="118" y="139"/>
                    <a:pt x="114" y="134"/>
                    <a:pt x="114" y="129"/>
                  </a:cubicBezTo>
                  <a:cubicBezTo>
                    <a:pt x="114" y="123"/>
                    <a:pt x="118" y="119"/>
                    <a:pt x="124" y="119"/>
                  </a:cubicBezTo>
                  <a:cubicBezTo>
                    <a:pt x="130" y="119"/>
                    <a:pt x="134" y="123"/>
                    <a:pt x="134" y="129"/>
                  </a:cubicBezTo>
                  <a:cubicBezTo>
                    <a:pt x="134" y="134"/>
                    <a:pt x="130" y="139"/>
                    <a:pt x="124" y="139"/>
                  </a:cubicBezTo>
                  <a:close/>
                  <a:moveTo>
                    <a:pt x="134" y="62"/>
                  </a:moveTo>
                  <a:cubicBezTo>
                    <a:pt x="123" y="62"/>
                    <a:pt x="115" y="53"/>
                    <a:pt x="115" y="42"/>
                  </a:cubicBezTo>
                  <a:cubicBezTo>
                    <a:pt x="115" y="32"/>
                    <a:pt x="123" y="23"/>
                    <a:pt x="134" y="23"/>
                  </a:cubicBezTo>
                  <a:cubicBezTo>
                    <a:pt x="145" y="23"/>
                    <a:pt x="154" y="32"/>
                    <a:pt x="154" y="42"/>
                  </a:cubicBezTo>
                  <a:cubicBezTo>
                    <a:pt x="154" y="53"/>
                    <a:pt x="145" y="62"/>
                    <a:pt x="134" y="62"/>
                  </a:cubicBezTo>
                  <a:close/>
                  <a:moveTo>
                    <a:pt x="226" y="112"/>
                  </a:moveTo>
                  <a:cubicBezTo>
                    <a:pt x="215" y="112"/>
                    <a:pt x="206" y="103"/>
                    <a:pt x="206" y="92"/>
                  </a:cubicBezTo>
                  <a:cubicBezTo>
                    <a:pt x="206" y="82"/>
                    <a:pt x="215" y="73"/>
                    <a:pt x="226" y="73"/>
                  </a:cubicBezTo>
                  <a:cubicBezTo>
                    <a:pt x="237" y="73"/>
                    <a:pt x="245" y="82"/>
                    <a:pt x="245" y="92"/>
                  </a:cubicBezTo>
                  <a:cubicBezTo>
                    <a:pt x="245" y="103"/>
                    <a:pt x="237" y="112"/>
                    <a:pt x="226" y="112"/>
                  </a:cubicBezTo>
                  <a:close/>
                  <a:moveTo>
                    <a:pt x="236" y="63"/>
                  </a:moveTo>
                  <a:cubicBezTo>
                    <a:pt x="230" y="63"/>
                    <a:pt x="226" y="58"/>
                    <a:pt x="226" y="53"/>
                  </a:cubicBezTo>
                  <a:cubicBezTo>
                    <a:pt x="226" y="47"/>
                    <a:pt x="230" y="42"/>
                    <a:pt x="236" y="42"/>
                  </a:cubicBezTo>
                  <a:cubicBezTo>
                    <a:pt x="242" y="42"/>
                    <a:pt x="246" y="47"/>
                    <a:pt x="246" y="53"/>
                  </a:cubicBezTo>
                  <a:cubicBezTo>
                    <a:pt x="246" y="58"/>
                    <a:pt x="242" y="63"/>
                    <a:pt x="236" y="63"/>
                  </a:cubicBezTo>
                  <a:close/>
                  <a:moveTo>
                    <a:pt x="308" y="141"/>
                  </a:moveTo>
                  <a:cubicBezTo>
                    <a:pt x="298" y="141"/>
                    <a:pt x="289" y="132"/>
                    <a:pt x="289" y="121"/>
                  </a:cubicBezTo>
                  <a:cubicBezTo>
                    <a:pt x="289" y="110"/>
                    <a:pt x="298" y="102"/>
                    <a:pt x="308" y="102"/>
                  </a:cubicBezTo>
                  <a:cubicBezTo>
                    <a:pt x="319" y="102"/>
                    <a:pt x="328" y="110"/>
                    <a:pt x="328" y="121"/>
                  </a:cubicBezTo>
                  <a:cubicBezTo>
                    <a:pt x="328" y="132"/>
                    <a:pt x="319" y="141"/>
                    <a:pt x="308" y="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 bwMode="auto">
          <a:xfrm>
            <a:off x="7364236" y="2502394"/>
            <a:ext cx="1033462" cy="1388293"/>
            <a:chOff x="5367" y="1104"/>
            <a:chExt cx="829" cy="948"/>
          </a:xfrm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367" y="1798"/>
              <a:ext cx="829" cy="254"/>
            </a:xfrm>
            <a:custGeom>
              <a:avLst/>
              <a:gdLst>
                <a:gd name="T0" fmla="*/ 12 w 346"/>
                <a:gd name="T1" fmla="*/ 0 h 105"/>
                <a:gd name="T2" fmla="*/ 334 w 346"/>
                <a:gd name="T3" fmla="*/ 0 h 105"/>
                <a:gd name="T4" fmla="*/ 346 w 346"/>
                <a:gd name="T5" fmla="*/ 11 h 105"/>
                <a:gd name="T6" fmla="*/ 346 w 346"/>
                <a:gd name="T7" fmla="*/ 93 h 105"/>
                <a:gd name="T8" fmla="*/ 334 w 346"/>
                <a:gd name="T9" fmla="*/ 105 h 105"/>
                <a:gd name="T10" fmla="*/ 12 w 346"/>
                <a:gd name="T11" fmla="*/ 105 h 105"/>
                <a:gd name="T12" fmla="*/ 0 w 346"/>
                <a:gd name="T13" fmla="*/ 93 h 105"/>
                <a:gd name="T14" fmla="*/ 0 w 346"/>
                <a:gd name="T15" fmla="*/ 11 h 105"/>
                <a:gd name="T16" fmla="*/ 12 w 346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105">
                  <a:moveTo>
                    <a:pt x="12" y="0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341" y="0"/>
                    <a:pt x="346" y="5"/>
                    <a:pt x="346" y="11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6" y="100"/>
                    <a:pt x="341" y="105"/>
                    <a:pt x="334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367" y="1685"/>
              <a:ext cx="829" cy="84"/>
            </a:xfrm>
            <a:custGeom>
              <a:avLst/>
              <a:gdLst>
                <a:gd name="T0" fmla="*/ 12 w 346"/>
                <a:gd name="T1" fmla="*/ 0 h 35"/>
                <a:gd name="T2" fmla="*/ 334 w 346"/>
                <a:gd name="T3" fmla="*/ 0 h 35"/>
                <a:gd name="T4" fmla="*/ 346 w 346"/>
                <a:gd name="T5" fmla="*/ 12 h 35"/>
                <a:gd name="T6" fmla="*/ 346 w 346"/>
                <a:gd name="T7" fmla="*/ 23 h 35"/>
                <a:gd name="T8" fmla="*/ 334 w 346"/>
                <a:gd name="T9" fmla="*/ 35 h 35"/>
                <a:gd name="T10" fmla="*/ 12 w 346"/>
                <a:gd name="T11" fmla="*/ 35 h 35"/>
                <a:gd name="T12" fmla="*/ 0 w 346"/>
                <a:gd name="T13" fmla="*/ 23 h 35"/>
                <a:gd name="T14" fmla="*/ 0 w 346"/>
                <a:gd name="T15" fmla="*/ 12 h 35"/>
                <a:gd name="T16" fmla="*/ 12 w 34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35">
                  <a:moveTo>
                    <a:pt x="12" y="0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341" y="0"/>
                    <a:pt x="346" y="5"/>
                    <a:pt x="346" y="12"/>
                  </a:cubicBezTo>
                  <a:cubicBezTo>
                    <a:pt x="346" y="23"/>
                    <a:pt x="346" y="23"/>
                    <a:pt x="346" y="23"/>
                  </a:cubicBezTo>
                  <a:cubicBezTo>
                    <a:pt x="346" y="29"/>
                    <a:pt x="341" y="35"/>
                    <a:pt x="33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5" y="35"/>
                    <a:pt x="0" y="29"/>
                    <a:pt x="0" y="2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5566" y="1518"/>
              <a:ext cx="333" cy="131"/>
            </a:xfrm>
            <a:custGeom>
              <a:avLst/>
              <a:gdLst>
                <a:gd name="T0" fmla="*/ 7 w 139"/>
                <a:gd name="T1" fmla="*/ 35 h 54"/>
                <a:gd name="T2" fmla="*/ 13 w 139"/>
                <a:gd name="T3" fmla="*/ 35 h 54"/>
                <a:gd name="T4" fmla="*/ 13 w 139"/>
                <a:gd name="T5" fmla="*/ 47 h 54"/>
                <a:gd name="T6" fmla="*/ 21 w 139"/>
                <a:gd name="T7" fmla="*/ 54 h 54"/>
                <a:gd name="T8" fmla="*/ 132 w 139"/>
                <a:gd name="T9" fmla="*/ 54 h 54"/>
                <a:gd name="T10" fmla="*/ 139 w 139"/>
                <a:gd name="T11" fmla="*/ 47 h 54"/>
                <a:gd name="T12" fmla="*/ 139 w 139"/>
                <a:gd name="T13" fmla="*/ 7 h 54"/>
                <a:gd name="T14" fmla="*/ 132 w 139"/>
                <a:gd name="T15" fmla="*/ 0 h 54"/>
                <a:gd name="T16" fmla="*/ 21 w 139"/>
                <a:gd name="T17" fmla="*/ 0 h 54"/>
                <a:gd name="T18" fmla="*/ 13 w 139"/>
                <a:gd name="T19" fmla="*/ 7 h 54"/>
                <a:gd name="T20" fmla="*/ 13 w 139"/>
                <a:gd name="T21" fmla="*/ 20 h 54"/>
                <a:gd name="T22" fmla="*/ 7 w 139"/>
                <a:gd name="T23" fmla="*/ 20 h 54"/>
                <a:gd name="T24" fmla="*/ 0 w 139"/>
                <a:gd name="T25" fmla="*/ 27 h 54"/>
                <a:gd name="T26" fmla="*/ 7 w 139"/>
                <a:gd name="T27" fmla="*/ 35 h 54"/>
                <a:gd name="T28" fmla="*/ 7 w 139"/>
                <a:gd name="T29" fmla="*/ 35 h 54"/>
                <a:gd name="T30" fmla="*/ 7 w 139"/>
                <a:gd name="T3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54">
                  <a:moveTo>
                    <a:pt x="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51"/>
                    <a:pt x="17" y="54"/>
                    <a:pt x="21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6" y="54"/>
                    <a:pt x="139" y="51"/>
                    <a:pt x="139" y="4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3"/>
                    <a:pt x="136" y="0"/>
                    <a:pt x="13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3" y="3"/>
                    <a:pt x="13" y="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23"/>
                    <a:pt x="0" y="27"/>
                  </a:cubicBezTo>
                  <a:cubicBezTo>
                    <a:pt x="0" y="31"/>
                    <a:pt x="3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5688" y="1104"/>
              <a:ext cx="309" cy="499"/>
            </a:xfrm>
            <a:custGeom>
              <a:avLst/>
              <a:gdLst>
                <a:gd name="T0" fmla="*/ 0 w 129"/>
                <a:gd name="T1" fmla="*/ 20 h 207"/>
                <a:gd name="T2" fmla="*/ 2 w 129"/>
                <a:gd name="T3" fmla="*/ 85 h 207"/>
                <a:gd name="T4" fmla="*/ 9 w 129"/>
                <a:gd name="T5" fmla="*/ 92 h 207"/>
                <a:gd name="T6" fmla="*/ 13 w 129"/>
                <a:gd name="T7" fmla="*/ 92 h 207"/>
                <a:gd name="T8" fmla="*/ 13 w 129"/>
                <a:gd name="T9" fmla="*/ 103 h 207"/>
                <a:gd name="T10" fmla="*/ 16 w 129"/>
                <a:gd name="T11" fmla="*/ 109 h 207"/>
                <a:gd name="T12" fmla="*/ 107 w 129"/>
                <a:gd name="T13" fmla="*/ 164 h 207"/>
                <a:gd name="T14" fmla="*/ 115 w 129"/>
                <a:gd name="T15" fmla="*/ 177 h 207"/>
                <a:gd name="T16" fmla="*/ 100 w 129"/>
                <a:gd name="T17" fmla="*/ 192 h 207"/>
                <a:gd name="T18" fmla="*/ 98 w 129"/>
                <a:gd name="T19" fmla="*/ 192 h 207"/>
                <a:gd name="T20" fmla="*/ 98 w 129"/>
                <a:gd name="T21" fmla="*/ 207 h 207"/>
                <a:gd name="T22" fmla="*/ 100 w 129"/>
                <a:gd name="T23" fmla="*/ 207 h 207"/>
                <a:gd name="T24" fmla="*/ 129 w 129"/>
                <a:gd name="T25" fmla="*/ 177 h 207"/>
                <a:gd name="T26" fmla="*/ 115 w 129"/>
                <a:gd name="T27" fmla="*/ 152 h 207"/>
                <a:gd name="T28" fmla="*/ 27 w 129"/>
                <a:gd name="T29" fmla="*/ 99 h 207"/>
                <a:gd name="T30" fmla="*/ 27 w 129"/>
                <a:gd name="T31" fmla="*/ 92 h 207"/>
                <a:gd name="T32" fmla="*/ 31 w 129"/>
                <a:gd name="T33" fmla="*/ 92 h 207"/>
                <a:gd name="T34" fmla="*/ 38 w 129"/>
                <a:gd name="T35" fmla="*/ 85 h 207"/>
                <a:gd name="T36" fmla="*/ 40 w 129"/>
                <a:gd name="T37" fmla="*/ 20 h 207"/>
                <a:gd name="T38" fmla="*/ 20 w 129"/>
                <a:gd name="T39" fmla="*/ 0 h 207"/>
                <a:gd name="T40" fmla="*/ 20 w 129"/>
                <a:gd name="T41" fmla="*/ 0 h 207"/>
                <a:gd name="T42" fmla="*/ 0 w 129"/>
                <a:gd name="T43" fmla="*/ 20 h 207"/>
                <a:gd name="T44" fmla="*/ 0 w 129"/>
                <a:gd name="T45" fmla="*/ 20 h 207"/>
                <a:gd name="T46" fmla="*/ 0 w 129"/>
                <a:gd name="T47" fmla="*/ 2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9" h="207">
                  <a:moveTo>
                    <a:pt x="0" y="20"/>
                  </a:moveTo>
                  <a:cubicBezTo>
                    <a:pt x="2" y="85"/>
                    <a:pt x="2" y="85"/>
                    <a:pt x="2" y="85"/>
                  </a:cubicBezTo>
                  <a:cubicBezTo>
                    <a:pt x="2" y="89"/>
                    <a:pt x="5" y="92"/>
                    <a:pt x="9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06"/>
                    <a:pt x="14" y="108"/>
                    <a:pt x="16" y="109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12" y="167"/>
                    <a:pt x="115" y="172"/>
                    <a:pt x="115" y="177"/>
                  </a:cubicBezTo>
                  <a:cubicBezTo>
                    <a:pt x="115" y="185"/>
                    <a:pt x="108" y="192"/>
                    <a:pt x="100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116" y="207"/>
                    <a:pt x="129" y="193"/>
                    <a:pt x="129" y="177"/>
                  </a:cubicBezTo>
                  <a:cubicBezTo>
                    <a:pt x="129" y="167"/>
                    <a:pt x="124" y="157"/>
                    <a:pt x="115" y="152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5" y="92"/>
                    <a:pt x="38" y="89"/>
                    <a:pt x="38" y="85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6802" y="4204393"/>
            <a:ext cx="2214546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GB" sz="2000" dirty="0" smtClean="0">
                <a:latin typeface="AvenirNext LT Pro Bold" panose="020B0804020202020204" pitchFamily="34" charset="-18"/>
              </a:rPr>
              <a:t>SEC</a:t>
            </a:r>
            <a:r>
              <a:rPr lang="en-GB" sz="2000" b="1" dirty="0" smtClean="0">
                <a:latin typeface="AvenirNext LT Pro Bold" panose="020B0804020202020204" pitchFamily="34" charset="-18"/>
              </a:rPr>
              <a:t>Ț</a:t>
            </a:r>
            <a:r>
              <a:rPr lang="en-GB" sz="2000" dirty="0" smtClean="0">
                <a:latin typeface="AvenirNext LT Pro Bold" panose="020B0804020202020204" pitchFamily="34" charset="-18"/>
              </a:rPr>
              <a:t>IA CHIMICĂ</a:t>
            </a:r>
            <a:endParaRPr lang="en-US" sz="2000" dirty="0">
              <a:latin typeface="AvenirNext LT Pro Bold" panose="020B0804020202020204" pitchFamily="34" charset="-1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39364" y="4204393"/>
            <a:ext cx="1602013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GB" sz="2000" dirty="0">
                <a:latin typeface="AvenirNext LT Pro Bold" panose="020B0804020202020204" pitchFamily="34" charset="-18"/>
              </a:rPr>
              <a:t>SEC</a:t>
            </a:r>
            <a:r>
              <a:rPr lang="en-GB" sz="2000" b="1" dirty="0">
                <a:latin typeface="AvenirNext LT Pro Bold" panose="020B0804020202020204" pitchFamily="34" charset="-18"/>
              </a:rPr>
              <a:t>Ț</a:t>
            </a:r>
            <a:r>
              <a:rPr lang="en-GB" sz="2000" dirty="0">
                <a:latin typeface="AvenirNext LT Pro Bold" panose="020B0804020202020204" pitchFamily="34" charset="-18"/>
              </a:rPr>
              <a:t>IA MDF</a:t>
            </a:r>
            <a:endParaRPr lang="en-US" sz="2000" dirty="0">
              <a:latin typeface="AvenirNext LT Pro Bold" panose="020B0804020202020204" pitchFamily="34" charset="-1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70264" y="4204393"/>
            <a:ext cx="1468281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GB" sz="2000" dirty="0">
                <a:latin typeface="AvenirNext LT Pro Bold" panose="020B0804020202020204" pitchFamily="34" charset="-18"/>
              </a:rPr>
              <a:t>SEC</a:t>
            </a:r>
            <a:r>
              <a:rPr lang="en-GB" sz="2000" b="1" dirty="0">
                <a:latin typeface="AvenirNext LT Pro Bold" panose="020B0804020202020204" pitchFamily="34" charset="-18"/>
              </a:rPr>
              <a:t>Ț</a:t>
            </a:r>
            <a:r>
              <a:rPr lang="en-GB" sz="2000" dirty="0">
                <a:latin typeface="AvenirNext LT Pro Bold" panose="020B0804020202020204" pitchFamily="34" charset="-18"/>
              </a:rPr>
              <a:t>IA PAL</a:t>
            </a:r>
            <a:endParaRPr lang="en-US" sz="2000" dirty="0">
              <a:latin typeface="AvenirNext LT Pro Bold" panose="020B0804020202020204" pitchFamily="34" charset="-1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30150" y="4204393"/>
            <a:ext cx="2579464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GB" sz="2000" dirty="0">
                <a:latin typeface="AvenirNext LT Pro Bold" panose="020B0804020202020204" pitchFamily="34" charset="-18"/>
              </a:rPr>
              <a:t>SEC</a:t>
            </a:r>
            <a:r>
              <a:rPr lang="en-GB" sz="2000" b="1" dirty="0">
                <a:latin typeface="AvenirNext LT Pro Bold" panose="020B0804020202020204" pitchFamily="34" charset="-18"/>
              </a:rPr>
              <a:t>Ț</a:t>
            </a:r>
            <a:r>
              <a:rPr lang="en-GB" sz="2000" dirty="0">
                <a:latin typeface="AvenirNext LT Pro Bold" panose="020B0804020202020204" pitchFamily="34" charset="-18"/>
              </a:rPr>
              <a:t>IA </a:t>
            </a:r>
            <a:r>
              <a:rPr lang="en-US" sz="2000" dirty="0">
                <a:latin typeface="AvenirNext LT Pro Bold" panose="020B0804020202020204" pitchFamily="34" charset="-18"/>
              </a:rPr>
              <a:t>Î</a:t>
            </a:r>
            <a:r>
              <a:rPr lang="en-GB" sz="2000" dirty="0">
                <a:latin typeface="AvenirNext LT Pro Bold" panose="020B0804020202020204" pitchFamily="34" charset="-18"/>
              </a:rPr>
              <a:t>NNOBILARE</a:t>
            </a:r>
            <a:endParaRPr lang="en-US" sz="2000" dirty="0">
              <a:latin typeface="AvenirNext LT Pro Bold" panose="020B0804020202020204" pitchFamily="34" charset="-1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1427" y="4520515"/>
            <a:ext cx="272037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Formaldehidă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1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%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: 40.000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t/an</a:t>
            </a:r>
            <a:endParaRPr lang="en-GB" sz="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Rășini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lichide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: 198.000 t/an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Rășini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pulbere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 7.500 t/an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25227" y="4520515"/>
            <a:ext cx="1209677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AvenirNext LT Pro Medium" panose="020B0604020202020204" pitchFamily="34" charset="-18"/>
              </a:rPr>
              <a:t>707.000 t/an</a:t>
            </a:r>
            <a:endParaRPr lang="en-US" sz="1400" dirty="0">
              <a:latin typeface="AvenirNext LT Pro Medium" panose="020B0604020202020204" pitchFamily="34" charset="-1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22665" y="4550638"/>
            <a:ext cx="116348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AvenirNext LT Pro Medium" panose="020B0604020202020204" pitchFamily="34" charset="-18"/>
              </a:rPr>
              <a:t>885.000 t/an</a:t>
            </a:r>
            <a:endParaRPr lang="en-US" sz="1400" dirty="0">
              <a:latin typeface="AvenirNext LT Pro Medium" panose="020B0604020202020204" pitchFamily="34" charset="-1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0151" y="4550638"/>
            <a:ext cx="257946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err="1">
                <a:latin typeface="AvenirNext LT Pro Medium" panose="020B0604020202020204" pitchFamily="34" charset="-18"/>
              </a:rPr>
              <a:t>Plăci</a:t>
            </a:r>
            <a:r>
              <a:rPr lang="en-US" sz="1400" dirty="0">
                <a:latin typeface="AvenirNext LT Pro Medium" panose="020B0604020202020204" pitchFamily="34" charset="-18"/>
              </a:rPr>
              <a:t> </a:t>
            </a:r>
            <a:r>
              <a:rPr lang="en-US" sz="1400" dirty="0" err="1">
                <a:latin typeface="AvenirNext LT Pro Medium" panose="020B0604020202020204" pitchFamily="34" charset="-18"/>
              </a:rPr>
              <a:t>înnobilate</a:t>
            </a:r>
            <a:r>
              <a:rPr lang="en-GB" sz="1400" dirty="0">
                <a:latin typeface="AvenirNext LT Pro Medium" panose="020B0604020202020204" pitchFamily="34" charset="-18"/>
              </a:rPr>
              <a:t>:</a:t>
            </a:r>
            <a:r>
              <a:rPr lang="en-US" sz="1400" dirty="0">
                <a:latin typeface="AvenirNext LT Pro Medium" panose="020B0604020202020204" pitchFamily="34" charset="-18"/>
              </a:rPr>
              <a:t> 1.592.000 t/an</a:t>
            </a:r>
          </a:p>
        </p:txBody>
      </p:sp>
    </p:spTree>
    <p:extLst>
      <p:ext uri="{BB962C8B-B14F-4D97-AF65-F5344CB8AC3E}">
        <p14:creationId xmlns:p14="http://schemas.microsoft.com/office/powerpoint/2010/main" val="24989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en-US" b="1" cap="all" dirty="0">
                <a:solidFill>
                  <a:schemeClr val="bg1"/>
                </a:solidFill>
                <a:ea typeface="+mj-ea"/>
                <a:cs typeface="+mj-cs"/>
              </a:rPr>
              <a:t>PROCEDURĂ LEGALĂ DE 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AUTORIZARE</a:t>
            </a:r>
            <a:r>
              <a:rPr lang="ro-RO" b="1" cap="all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b="1" cap="all" dirty="0" smtClean="0">
                <a:solidFill>
                  <a:schemeClr val="bg1"/>
                </a:solidFill>
                <a:ea typeface="+mj-ea"/>
                <a:cs typeface="+mj-cs"/>
              </a:rPr>
              <a:t>- ETAPE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95536" y="1340768"/>
            <a:ext cx="8229600" cy="4680520"/>
          </a:xfrm>
        </p:spPr>
        <p:txBody>
          <a:bodyPr/>
          <a:lstStyle/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o-RO" b="1" dirty="0" smtClean="0">
                <a:solidFill>
                  <a:schemeClr val="tx1"/>
                </a:solidFill>
              </a:rPr>
              <a:t>Depunere documentaţie: </a:t>
            </a:r>
            <a:r>
              <a:rPr lang="ro-RO" dirty="0" smtClean="0">
                <a:solidFill>
                  <a:schemeClr val="tx1"/>
                </a:solidFill>
              </a:rPr>
              <a:t>Formular de solicitare, Raport de amplasament, Notificare privind substanţele periculoase prezente pe amplasament, </a:t>
            </a:r>
            <a:r>
              <a:rPr lang="en-US" dirty="0" err="1" smtClean="0">
                <a:solidFill>
                  <a:schemeClr val="tx1"/>
                </a:solidFill>
              </a:rPr>
              <a:t>Studiu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dispersie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poluan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en-US" dirty="0" err="1" smtClean="0">
                <a:solidFill>
                  <a:schemeClr val="tx1"/>
                </a:solidFill>
              </a:rPr>
              <a:t>ilor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aer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o-RO" dirty="0" smtClean="0">
                <a:solidFill>
                  <a:schemeClr val="tx1"/>
                </a:solidFill>
              </a:rPr>
              <a:t>Notificare SVESO, Plan de Urgență Internă, </a:t>
            </a:r>
            <a:r>
              <a:rPr lang="en-US" dirty="0" err="1" smtClean="0">
                <a:solidFill>
                  <a:schemeClr val="tx1"/>
                </a:solidFill>
              </a:rPr>
              <a:t>Raport</a:t>
            </a:r>
            <a:r>
              <a:rPr lang="en-US" dirty="0" smtClean="0">
                <a:solidFill>
                  <a:schemeClr val="tx1"/>
                </a:solidFill>
              </a:rPr>
              <a:t> de Securitate, </a:t>
            </a:r>
            <a:r>
              <a:rPr lang="ro-RO" dirty="0" smtClean="0">
                <a:solidFill>
                  <a:schemeClr val="tx1"/>
                </a:solidFill>
              </a:rPr>
              <a:t>Dovada publicării anunţului, Dovada achitării tarifului pentru verificarea solicitării</a:t>
            </a:r>
            <a:endParaRPr lang="ro-RO" b="1" dirty="0" smtClean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b="1" dirty="0" smtClean="0">
                <a:solidFill>
                  <a:schemeClr val="tx1"/>
                </a:solidFill>
              </a:rPr>
              <a:t>Sedinț</a:t>
            </a:r>
            <a:r>
              <a:rPr lang="ro-RO" b="1" dirty="0" smtClean="0">
                <a:solidFill>
                  <a:schemeClr val="tx1"/>
                </a:solidFill>
              </a:rPr>
              <a:t>e</a:t>
            </a:r>
            <a:r>
              <a:rPr lang="it-IT" b="1" dirty="0" smtClean="0">
                <a:solidFill>
                  <a:schemeClr val="tx1"/>
                </a:solidFill>
              </a:rPr>
              <a:t> CAT </a:t>
            </a:r>
            <a:r>
              <a:rPr lang="it-IT" dirty="0" smtClean="0">
                <a:solidFill>
                  <a:schemeClr val="tx1"/>
                </a:solidFill>
              </a:rPr>
              <a:t>- solicitare completări / clarificări</a:t>
            </a:r>
            <a:endParaRPr lang="ro-RO" dirty="0" smtClean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vi-VN" b="1" dirty="0" smtClean="0">
                <a:solidFill>
                  <a:schemeClr val="tx1"/>
                </a:solidFill>
              </a:rPr>
              <a:t>Depunere </a:t>
            </a:r>
            <a:r>
              <a:rPr lang="vi-VN" b="1" dirty="0">
                <a:solidFill>
                  <a:schemeClr val="tx1"/>
                </a:solidFill>
              </a:rPr>
              <a:t>completări / clarificări</a:t>
            </a: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vi-VN" b="1" dirty="0">
                <a:solidFill>
                  <a:schemeClr val="tx1"/>
                </a:solidFill>
              </a:rPr>
              <a:t>Ședință CAT </a:t>
            </a:r>
            <a:r>
              <a:rPr lang="vi-VN" dirty="0">
                <a:solidFill>
                  <a:schemeClr val="tx1"/>
                </a:solidFill>
              </a:rPr>
              <a:t>- Acceptare documentație și continuare procedură cu </a:t>
            </a:r>
            <a:r>
              <a:rPr lang="vi-VN" dirty="0" smtClean="0">
                <a:solidFill>
                  <a:schemeClr val="tx1"/>
                </a:solidFill>
              </a:rPr>
              <a:t>Dezbatere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vi-VN" dirty="0" smtClean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Publică</a:t>
            </a: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vi-VN" b="1" dirty="0">
                <a:solidFill>
                  <a:schemeClr val="tx1"/>
                </a:solidFill>
              </a:rPr>
              <a:t>Anunț Dezbatere Publică</a:t>
            </a: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vi-VN" b="1" dirty="0" smtClean="0">
                <a:solidFill>
                  <a:schemeClr val="tx1"/>
                </a:solidFill>
                <a:ea typeface="Helvetica"/>
                <a:sym typeface="Helvetica"/>
              </a:rPr>
              <a:t>Dezbatere</a:t>
            </a:r>
            <a:r>
              <a:rPr lang="en-US" b="1" dirty="0" smtClean="0">
                <a:solidFill>
                  <a:schemeClr val="tx1"/>
                </a:solidFill>
                <a:ea typeface="Helvetica"/>
                <a:sym typeface="Helvetica"/>
              </a:rPr>
              <a:t>a</a:t>
            </a:r>
            <a:r>
              <a:rPr lang="vi-VN" b="1" dirty="0" smtClean="0">
                <a:solidFill>
                  <a:schemeClr val="tx1"/>
                </a:solidFill>
                <a:ea typeface="Helvetica"/>
                <a:sym typeface="Helvetica"/>
              </a:rPr>
              <a:t> </a:t>
            </a:r>
            <a:r>
              <a:rPr lang="vi-VN" b="1" dirty="0">
                <a:solidFill>
                  <a:schemeClr val="tx1"/>
                </a:solidFill>
                <a:ea typeface="Helvetica"/>
                <a:sym typeface="Helvetica"/>
              </a:rPr>
              <a:t>Publică</a:t>
            </a: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vi-VN" b="1" dirty="0">
                <a:solidFill>
                  <a:schemeClr val="tx1"/>
                </a:solidFill>
              </a:rPr>
              <a:t>Ședință </a:t>
            </a:r>
            <a:r>
              <a:rPr lang="vi-VN" b="1" dirty="0" smtClean="0">
                <a:solidFill>
                  <a:schemeClr val="tx1"/>
                </a:solidFill>
              </a:rPr>
              <a:t>CAT</a:t>
            </a:r>
            <a:r>
              <a:rPr lang="ro-RO" b="1" dirty="0" smtClean="0">
                <a:solidFill>
                  <a:schemeClr val="tx1"/>
                </a:solidFill>
              </a:rPr>
              <a:t> in plen</a:t>
            </a: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o-RO" b="1" dirty="0" smtClean="0">
                <a:solidFill>
                  <a:schemeClr val="tx1"/>
                </a:solidFill>
              </a:rPr>
              <a:t>Luarea </a:t>
            </a:r>
            <a:r>
              <a:rPr lang="ro-RO" b="1" dirty="0">
                <a:solidFill>
                  <a:schemeClr val="tx1"/>
                </a:solidFill>
              </a:rPr>
              <a:t>deciziei de </a:t>
            </a:r>
            <a:r>
              <a:rPr lang="ro-RO" b="1" dirty="0" smtClean="0">
                <a:solidFill>
                  <a:schemeClr val="tx1"/>
                </a:solidFill>
              </a:rPr>
              <a:t>e</a:t>
            </a:r>
            <a:r>
              <a:rPr lang="en-US" b="1" dirty="0" err="1" smtClean="0">
                <a:solidFill>
                  <a:schemeClr val="tx1"/>
                </a:solidFill>
              </a:rPr>
              <a:t>mitere</a:t>
            </a:r>
            <a:r>
              <a:rPr lang="ro-RO" b="1" dirty="0" smtClean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Autorizaţie  </a:t>
            </a:r>
            <a:r>
              <a:rPr lang="ro-RO" b="1" dirty="0" smtClean="0">
                <a:solidFill>
                  <a:schemeClr val="tx1"/>
                </a:solidFill>
              </a:rPr>
              <a:t>Integrată </a:t>
            </a:r>
            <a:r>
              <a:rPr lang="ro-RO" b="1" dirty="0">
                <a:solidFill>
                  <a:schemeClr val="tx1"/>
                </a:solidFill>
              </a:rPr>
              <a:t>de </a:t>
            </a:r>
            <a:r>
              <a:rPr lang="ro-RO" b="1" dirty="0" smtClean="0">
                <a:solidFill>
                  <a:schemeClr val="tx1"/>
                </a:solidFill>
              </a:rPr>
              <a:t>Mediu</a:t>
            </a: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o-RO" b="1" dirty="0" smtClean="0">
                <a:solidFill>
                  <a:schemeClr val="tx1"/>
                </a:solidFill>
              </a:rPr>
              <a:t>Anunţ  public  privind Decizia </a:t>
            </a:r>
            <a:r>
              <a:rPr lang="ro-RO" b="1" dirty="0">
                <a:solidFill>
                  <a:schemeClr val="tx1"/>
                </a:solidFill>
              </a:rPr>
              <a:t>de </a:t>
            </a:r>
            <a:r>
              <a:rPr lang="ro-RO" b="1" dirty="0" smtClean="0">
                <a:solidFill>
                  <a:schemeClr val="tx1"/>
                </a:solidFill>
              </a:rPr>
              <a:t>emitere a Autorizaţiei  Integrate </a:t>
            </a:r>
            <a:r>
              <a:rPr lang="ro-RO" b="1" dirty="0">
                <a:solidFill>
                  <a:schemeClr val="tx1"/>
                </a:solidFill>
              </a:rPr>
              <a:t>de </a:t>
            </a:r>
            <a:r>
              <a:rPr lang="ro-RO" b="1" dirty="0" smtClean="0">
                <a:solidFill>
                  <a:schemeClr val="tx1"/>
                </a:solidFill>
              </a:rPr>
              <a:t>Mediu</a:t>
            </a: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o-RO" b="1" dirty="0" smtClean="0">
                <a:solidFill>
                  <a:schemeClr val="tx1"/>
                </a:solidFill>
              </a:rPr>
              <a:t>Emiterea Autorizaţiei Integrate de Mediu</a:t>
            </a:r>
            <a:endParaRPr lang="it-IT" b="1" dirty="0">
              <a:solidFill>
                <a:schemeClr val="tx1"/>
              </a:solidFill>
            </a:endParaRPr>
          </a:p>
          <a:p>
            <a:pPr marL="28575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714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en-US" b="1" cap="all" dirty="0">
                <a:solidFill>
                  <a:schemeClr val="bg1"/>
                </a:solidFill>
                <a:ea typeface="+mj-ea"/>
                <a:cs typeface="+mj-cs"/>
              </a:rPr>
              <a:t>DOCUMENTAȚIE DEPUSĂ CONFORM LEGISLAȚIEI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95536" y="1340768"/>
            <a:ext cx="8229600" cy="4680520"/>
          </a:xfrm>
        </p:spPr>
        <p:txBody>
          <a:bodyPr/>
          <a:lstStyle/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o-RO" sz="1800" b="1" dirty="0">
                <a:solidFill>
                  <a:schemeClr val="tx1"/>
                </a:solidFill>
              </a:rPr>
              <a:t>Formular de </a:t>
            </a:r>
            <a:r>
              <a:rPr lang="ro-RO" sz="1800" b="1" dirty="0" smtClean="0">
                <a:solidFill>
                  <a:schemeClr val="tx1"/>
                </a:solidFill>
              </a:rPr>
              <a:t>Solicitare</a:t>
            </a:r>
            <a:r>
              <a:rPr lang="en-US" sz="1800" b="1" dirty="0" smtClean="0">
                <a:solidFill>
                  <a:schemeClr val="tx1"/>
                </a:solidFill>
              </a:rPr>
              <a:t> (FS)</a:t>
            </a:r>
            <a:endParaRPr lang="ro-RO" sz="1800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o-RO" sz="1800" b="1" dirty="0">
                <a:solidFill>
                  <a:schemeClr val="tx1"/>
                </a:solidFill>
              </a:rPr>
              <a:t>Raport de Amplasament (RA</a:t>
            </a:r>
            <a:r>
              <a:rPr lang="ro-RO" sz="1800" b="1" dirty="0" smtClean="0">
                <a:solidFill>
                  <a:schemeClr val="tx1"/>
                </a:solidFill>
              </a:rPr>
              <a:t>)</a:t>
            </a:r>
            <a:endParaRPr lang="ro-RO" sz="1800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o-RO" sz="1800" b="1" dirty="0">
                <a:solidFill>
                  <a:schemeClr val="tx1"/>
                </a:solidFill>
              </a:rPr>
              <a:t>Studiu de Dispersie a Poluanților (SDP</a:t>
            </a:r>
            <a:r>
              <a:rPr lang="ro-RO" sz="1800" b="1" dirty="0" smtClean="0">
                <a:solidFill>
                  <a:schemeClr val="tx1"/>
                </a:solidFill>
              </a:rPr>
              <a:t>)</a:t>
            </a:r>
            <a:endParaRPr lang="ro-RO" sz="1800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o-RO" sz="1800" b="1" dirty="0">
                <a:solidFill>
                  <a:schemeClr val="tx1"/>
                </a:solidFill>
              </a:rPr>
              <a:t>Notificarea SEVESO privind substanțele periculoase existente pe </a:t>
            </a:r>
            <a:r>
              <a:rPr lang="ro-RO" sz="1800" b="1" dirty="0" smtClean="0">
                <a:solidFill>
                  <a:schemeClr val="tx1"/>
                </a:solidFill>
              </a:rPr>
              <a:t>amplasament</a:t>
            </a:r>
            <a:endParaRPr lang="ro-RO" sz="1800" b="1" dirty="0">
              <a:solidFill>
                <a:schemeClr val="tx1"/>
              </a:solidFill>
            </a:endParaRP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o-RO" sz="1800" b="1" dirty="0">
                <a:solidFill>
                  <a:schemeClr val="tx1"/>
                </a:solidFill>
              </a:rPr>
              <a:t>Raportul de Securitate (RS</a:t>
            </a:r>
            <a:r>
              <a:rPr lang="ro-RO" sz="1800" b="1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o-RO" sz="1800" b="1" dirty="0" smtClean="0">
                <a:solidFill>
                  <a:schemeClr val="tx1"/>
                </a:solidFill>
              </a:rPr>
              <a:t>Plan de Urgență Internă (PUI)</a:t>
            </a:r>
            <a:endParaRPr lang="ro-RO" sz="1800" b="1" dirty="0">
              <a:solidFill>
                <a:schemeClr val="tx1"/>
              </a:solidFill>
            </a:endParaRPr>
          </a:p>
          <a:p>
            <a:pPr marL="28575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  <a:p>
            <a:pPr marL="285750" lvl="0" indent="-285750" latinLnBrk="0">
              <a:spcBef>
                <a:spcPts val="0"/>
              </a:spcBef>
              <a:buFont typeface="Wingdings" pitchFamily="2" charset="2"/>
              <a:buChar char="ü"/>
            </a:pPr>
            <a:endParaRPr lang="ro-RO" dirty="0" smtClean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415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lvl="0"/>
            <a:r>
              <a:rPr lang="en-US" altLang="ko-KR" b="1" dirty="0">
                <a:solidFill>
                  <a:schemeClr val="bg1"/>
                </a:solidFill>
              </a:rPr>
              <a:t>LEGISLAȚIE APLICATĂ ȘI RESPECTATĂ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1648463"/>
              </p:ext>
            </p:extLst>
          </p:nvPr>
        </p:nvGraphicFramePr>
        <p:xfrm>
          <a:off x="159542" y="1340768"/>
          <a:ext cx="8804946" cy="431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552"/>
                <a:gridCol w="606839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LEGEA 278/2013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Privind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emisiile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industrial</a:t>
                      </a:r>
                      <a:r>
                        <a:rPr lang="ro-RO" sz="18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, cu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modificările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și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completările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în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vigoare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ORDIN MAPM 818/2003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Privind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o-RO" sz="1800" dirty="0" smtClean="0">
                          <a:latin typeface="Arial" pitchFamily="34" charset="0"/>
                          <a:cs typeface="Arial" pitchFamily="34" charset="0"/>
                        </a:rPr>
                        <a:t>procedura de emitere a autorizației integrate de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latin typeface="Arial" pitchFamily="34" charset="0"/>
                          <a:cs typeface="Arial" pitchFamily="34" charset="0"/>
                        </a:rPr>
                        <a:t>mediu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OUG 195/2005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Privind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protecția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mediului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ORDIN MAPM 36/2004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Pentru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aprobarea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Ghidului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Tehnic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General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pentru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aplicarea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procedurii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emitere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autorizației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integrate de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mediu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ISO 14000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Metodologie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recomandată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Comisia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Europeană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Standardizare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LEGEA 59/2016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latin typeface="Arial" pitchFamily="34" charset="0"/>
                          <a:cs typeface="Arial" pitchFamily="34" charset="0"/>
                        </a:rPr>
                        <a:t>Privind</a:t>
                      </a:r>
                      <a:r>
                        <a:rPr lang="ro-RO" sz="1800" baseline="0" dirty="0" smtClean="0">
                          <a:latin typeface="Arial" pitchFamily="34" charset="0"/>
                          <a:cs typeface="Arial" pitchFamily="34" charset="0"/>
                        </a:rPr>
                        <a:t> controlul asupra pericolelor de accident major în 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o-RO" sz="1800" baseline="0" dirty="0" smtClean="0">
                          <a:latin typeface="Arial" pitchFamily="34" charset="0"/>
                          <a:cs typeface="Arial" pitchFamily="34" charset="0"/>
                        </a:rPr>
                        <a:t>care sunt implicate substanțe periculoase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BAT, BREF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Conform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activităților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specifice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79512" y="6350161"/>
            <a:ext cx="2409126" cy="473918"/>
          </a:xfrm>
          <a:custGeom>
            <a:avLst/>
            <a:gdLst>
              <a:gd name="T0" fmla="*/ 2290 w 2536"/>
              <a:gd name="T1" fmla="*/ 366 h 504"/>
              <a:gd name="T2" fmla="*/ 2427 w 2536"/>
              <a:gd name="T3" fmla="*/ 127 h 504"/>
              <a:gd name="T4" fmla="*/ 2427 w 2536"/>
              <a:gd name="T5" fmla="*/ 365 h 504"/>
              <a:gd name="T6" fmla="*/ 2274 w 2536"/>
              <a:gd name="T7" fmla="*/ 380 h 504"/>
              <a:gd name="T8" fmla="*/ 2536 w 2536"/>
              <a:gd name="T9" fmla="*/ 190 h 504"/>
              <a:gd name="T10" fmla="*/ 2536 w 2536"/>
              <a:gd name="T11" fmla="*/ 380 h 504"/>
              <a:gd name="T12" fmla="*/ 2002 w 2536"/>
              <a:gd name="T13" fmla="*/ 308 h 504"/>
              <a:gd name="T14" fmla="*/ 2096 w 2536"/>
              <a:gd name="T15" fmla="*/ 228 h 504"/>
              <a:gd name="T16" fmla="*/ 2004 w 2536"/>
              <a:gd name="T17" fmla="*/ 179 h 504"/>
              <a:gd name="T18" fmla="*/ 2096 w 2536"/>
              <a:gd name="T19" fmla="*/ 179 h 504"/>
              <a:gd name="T20" fmla="*/ 2237 w 2536"/>
              <a:gd name="T21" fmla="*/ 128 h 504"/>
              <a:gd name="T22" fmla="*/ 2111 w 2536"/>
              <a:gd name="T23" fmla="*/ 213 h 504"/>
              <a:gd name="T24" fmla="*/ 1986 w 2536"/>
              <a:gd name="T25" fmla="*/ 282 h 504"/>
              <a:gd name="T26" fmla="*/ 2111 w 2536"/>
              <a:gd name="T27" fmla="*/ 213 h 504"/>
              <a:gd name="T28" fmla="*/ 2004 w 2536"/>
              <a:gd name="T29" fmla="*/ 133 h 504"/>
              <a:gd name="T30" fmla="*/ 2253 w 2536"/>
              <a:gd name="T31" fmla="*/ 112 h 504"/>
              <a:gd name="T32" fmla="*/ 2253 w 2536"/>
              <a:gd name="T33" fmla="*/ 380 h 504"/>
              <a:gd name="T34" fmla="*/ 1805 w 2536"/>
              <a:gd name="T35" fmla="*/ 129 h 504"/>
              <a:gd name="T36" fmla="*/ 1893 w 2536"/>
              <a:gd name="T37" fmla="*/ 365 h 504"/>
              <a:gd name="T38" fmla="*/ 1896 w 2536"/>
              <a:gd name="T39" fmla="*/ 129 h 504"/>
              <a:gd name="T40" fmla="*/ 1821 w 2536"/>
              <a:gd name="T41" fmla="*/ 112 h 504"/>
              <a:gd name="T42" fmla="*/ 1821 w 2536"/>
              <a:gd name="T43" fmla="*/ 504 h 504"/>
              <a:gd name="T44" fmla="*/ 1894 w 2536"/>
              <a:gd name="T45" fmla="*/ 112 h 504"/>
              <a:gd name="T46" fmla="*/ 1962 w 2536"/>
              <a:gd name="T47" fmla="*/ 302 h 504"/>
              <a:gd name="T48" fmla="*/ 1441 w 2536"/>
              <a:gd name="T49" fmla="*/ 352 h 504"/>
              <a:gd name="T50" fmla="*/ 1486 w 2536"/>
              <a:gd name="T51" fmla="*/ 365 h 504"/>
              <a:gd name="T52" fmla="*/ 1566 w 2536"/>
              <a:gd name="T53" fmla="*/ 365 h 504"/>
              <a:gd name="T54" fmla="*/ 1435 w 2536"/>
              <a:gd name="T55" fmla="*/ 244 h 504"/>
              <a:gd name="T56" fmla="*/ 1506 w 2536"/>
              <a:gd name="T57" fmla="*/ 126 h 504"/>
              <a:gd name="T58" fmla="*/ 1542 w 2536"/>
              <a:gd name="T59" fmla="*/ 214 h 504"/>
              <a:gd name="T60" fmla="*/ 1635 w 2536"/>
              <a:gd name="T61" fmla="*/ 360 h 504"/>
              <a:gd name="T62" fmla="*/ 1601 w 2536"/>
              <a:gd name="T63" fmla="*/ 126 h 504"/>
              <a:gd name="T64" fmla="*/ 1532 w 2536"/>
              <a:gd name="T65" fmla="*/ 297 h 504"/>
              <a:gd name="T66" fmla="*/ 1489 w 2536"/>
              <a:gd name="T67" fmla="*/ 380 h 504"/>
              <a:gd name="T68" fmla="*/ 1675 w 2536"/>
              <a:gd name="T69" fmla="*/ 275 h 504"/>
              <a:gd name="T70" fmla="*/ 1532 w 2536"/>
              <a:gd name="T71" fmla="*/ 112 h 504"/>
              <a:gd name="T72" fmla="*/ 1413 w 2536"/>
              <a:gd name="T73" fmla="*/ 217 h 504"/>
              <a:gd name="T74" fmla="*/ 1543 w 2536"/>
              <a:gd name="T75" fmla="*/ 295 h 504"/>
              <a:gd name="T76" fmla="*/ 1589 w 2536"/>
              <a:gd name="T77" fmla="*/ 380 h 504"/>
              <a:gd name="T78" fmla="*/ 1659 w 2536"/>
              <a:gd name="T79" fmla="*/ 133 h 504"/>
              <a:gd name="T80" fmla="*/ 1552 w 2536"/>
              <a:gd name="T81" fmla="*/ 195 h 504"/>
              <a:gd name="T82" fmla="*/ 1254 w 2536"/>
              <a:gd name="T83" fmla="*/ 112 h 504"/>
              <a:gd name="T84" fmla="*/ 1202 w 2536"/>
              <a:gd name="T85" fmla="*/ 380 h 504"/>
              <a:gd name="T86" fmla="*/ 1390 w 2536"/>
              <a:gd name="T87" fmla="*/ 187 h 504"/>
              <a:gd name="T88" fmla="*/ 1318 w 2536"/>
              <a:gd name="T89" fmla="*/ 380 h 504"/>
              <a:gd name="T90" fmla="*/ 971 w 2536"/>
              <a:gd name="T91" fmla="*/ 112 h 504"/>
              <a:gd name="T92" fmla="*/ 971 w 2536"/>
              <a:gd name="T93" fmla="*/ 112 h 504"/>
              <a:gd name="T94" fmla="*/ 984 w 2536"/>
              <a:gd name="T95" fmla="*/ 112 h 504"/>
              <a:gd name="T96" fmla="*/ 689 w 2536"/>
              <a:gd name="T97" fmla="*/ 112 h 504"/>
              <a:gd name="T98" fmla="*/ 565 w 2536"/>
              <a:gd name="T99" fmla="*/ 302 h 504"/>
              <a:gd name="T100" fmla="*/ 826 w 2536"/>
              <a:gd name="T101" fmla="*/ 187 h 504"/>
              <a:gd name="T102" fmla="*/ 702 w 2536"/>
              <a:gd name="T103" fmla="*/ 380 h 504"/>
              <a:gd name="T104" fmla="*/ 543 w 2536"/>
              <a:gd name="T105" fmla="*/ 159 h 504"/>
              <a:gd name="T106" fmla="*/ 423 w 2536"/>
              <a:gd name="T107" fmla="*/ 112 h 504"/>
              <a:gd name="T108" fmla="*/ 409 w 2536"/>
              <a:gd name="T109" fmla="*/ 112 h 504"/>
              <a:gd name="T110" fmla="*/ 409 w 2536"/>
              <a:gd name="T111" fmla="*/ 380 h 504"/>
              <a:gd name="T112" fmla="*/ 0 w 2536"/>
              <a:gd name="T113" fmla="*/ 0 h 504"/>
              <a:gd name="T114" fmla="*/ 265 w 2536"/>
              <a:gd name="T115" fmla="*/ 281 h 504"/>
              <a:gd name="T116" fmla="*/ 258 w 2536"/>
              <a:gd name="T117" fmla="*/ 221 h 504"/>
              <a:gd name="T118" fmla="*/ 141 w 2536"/>
              <a:gd name="T119" fmla="*/ 38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" h="504">
                <a:moveTo>
                  <a:pt x="2290" y="128"/>
                </a:moveTo>
                <a:cubicBezTo>
                  <a:pt x="2382" y="128"/>
                  <a:pt x="2382" y="128"/>
                  <a:pt x="2382" y="128"/>
                </a:cubicBezTo>
                <a:cubicBezTo>
                  <a:pt x="2382" y="366"/>
                  <a:pt x="2382" y="366"/>
                  <a:pt x="2382" y="366"/>
                </a:cubicBezTo>
                <a:cubicBezTo>
                  <a:pt x="2290" y="366"/>
                  <a:pt x="2290" y="366"/>
                  <a:pt x="2290" y="366"/>
                </a:cubicBezTo>
                <a:lnTo>
                  <a:pt x="2290" y="128"/>
                </a:lnTo>
                <a:close/>
                <a:moveTo>
                  <a:pt x="2427" y="365"/>
                </a:moveTo>
                <a:cubicBezTo>
                  <a:pt x="2427" y="365"/>
                  <a:pt x="2427" y="365"/>
                  <a:pt x="2427" y="365"/>
                </a:cubicBezTo>
                <a:cubicBezTo>
                  <a:pt x="2427" y="127"/>
                  <a:pt x="2427" y="127"/>
                  <a:pt x="2427" y="127"/>
                </a:cubicBezTo>
                <a:cubicBezTo>
                  <a:pt x="2460" y="127"/>
                  <a:pt x="2460" y="127"/>
                  <a:pt x="2460" y="127"/>
                </a:cubicBezTo>
                <a:cubicBezTo>
                  <a:pt x="2499" y="127"/>
                  <a:pt x="2518" y="147"/>
                  <a:pt x="2518" y="188"/>
                </a:cubicBezTo>
                <a:cubicBezTo>
                  <a:pt x="2518" y="365"/>
                  <a:pt x="2518" y="365"/>
                  <a:pt x="2518" y="365"/>
                </a:cubicBezTo>
                <a:lnTo>
                  <a:pt x="2427" y="365"/>
                </a:lnTo>
                <a:close/>
                <a:moveTo>
                  <a:pt x="2397" y="112"/>
                </a:moveTo>
                <a:cubicBezTo>
                  <a:pt x="2397" y="112"/>
                  <a:pt x="2397" y="112"/>
                  <a:pt x="2397" y="112"/>
                </a:cubicBezTo>
                <a:cubicBezTo>
                  <a:pt x="2274" y="112"/>
                  <a:pt x="2274" y="112"/>
                  <a:pt x="2274" y="112"/>
                </a:cubicBezTo>
                <a:cubicBezTo>
                  <a:pt x="2274" y="380"/>
                  <a:pt x="2274" y="380"/>
                  <a:pt x="2274" y="380"/>
                </a:cubicBezTo>
                <a:cubicBezTo>
                  <a:pt x="2397" y="380"/>
                  <a:pt x="2397" y="380"/>
                  <a:pt x="2397" y="380"/>
                </a:cubicBezTo>
                <a:lnTo>
                  <a:pt x="2397" y="112"/>
                </a:lnTo>
                <a:close/>
                <a:moveTo>
                  <a:pt x="2536" y="190"/>
                </a:moveTo>
                <a:cubicBezTo>
                  <a:pt x="2536" y="190"/>
                  <a:pt x="2536" y="190"/>
                  <a:pt x="2536" y="190"/>
                </a:cubicBezTo>
                <a:cubicBezTo>
                  <a:pt x="2536" y="138"/>
                  <a:pt x="2509" y="112"/>
                  <a:pt x="2457" y="112"/>
                </a:cubicBezTo>
                <a:cubicBezTo>
                  <a:pt x="2411" y="112"/>
                  <a:pt x="2411" y="112"/>
                  <a:pt x="2411" y="112"/>
                </a:cubicBezTo>
                <a:cubicBezTo>
                  <a:pt x="2411" y="380"/>
                  <a:pt x="2411" y="380"/>
                  <a:pt x="2411" y="380"/>
                </a:cubicBezTo>
                <a:cubicBezTo>
                  <a:pt x="2536" y="380"/>
                  <a:pt x="2536" y="380"/>
                  <a:pt x="2536" y="380"/>
                </a:cubicBezTo>
                <a:lnTo>
                  <a:pt x="2536" y="190"/>
                </a:lnTo>
                <a:close/>
                <a:moveTo>
                  <a:pt x="2055" y="365"/>
                </a:moveTo>
                <a:cubicBezTo>
                  <a:pt x="2055" y="365"/>
                  <a:pt x="2055" y="365"/>
                  <a:pt x="2055" y="365"/>
                </a:cubicBezTo>
                <a:cubicBezTo>
                  <a:pt x="2020" y="365"/>
                  <a:pt x="2002" y="346"/>
                  <a:pt x="2002" y="308"/>
                </a:cubicBezTo>
                <a:cubicBezTo>
                  <a:pt x="2002" y="280"/>
                  <a:pt x="2002" y="280"/>
                  <a:pt x="2002" y="280"/>
                </a:cubicBezTo>
                <a:cubicBezTo>
                  <a:pt x="2002" y="264"/>
                  <a:pt x="2006" y="251"/>
                  <a:pt x="2014" y="242"/>
                </a:cubicBezTo>
                <a:cubicBezTo>
                  <a:pt x="2022" y="233"/>
                  <a:pt x="2034" y="228"/>
                  <a:pt x="2049" y="228"/>
                </a:cubicBezTo>
                <a:cubicBezTo>
                  <a:pt x="2096" y="228"/>
                  <a:pt x="2096" y="228"/>
                  <a:pt x="2096" y="228"/>
                </a:cubicBezTo>
                <a:cubicBezTo>
                  <a:pt x="2096" y="365"/>
                  <a:pt x="2096" y="365"/>
                  <a:pt x="2096" y="365"/>
                </a:cubicBezTo>
                <a:lnTo>
                  <a:pt x="2055" y="365"/>
                </a:lnTo>
                <a:close/>
                <a:moveTo>
                  <a:pt x="2004" y="179"/>
                </a:moveTo>
                <a:cubicBezTo>
                  <a:pt x="2004" y="179"/>
                  <a:pt x="2004" y="179"/>
                  <a:pt x="2004" y="179"/>
                </a:cubicBezTo>
                <a:cubicBezTo>
                  <a:pt x="2004" y="172"/>
                  <a:pt x="2005" y="165"/>
                  <a:pt x="2008" y="157"/>
                </a:cubicBezTo>
                <a:cubicBezTo>
                  <a:pt x="2014" y="137"/>
                  <a:pt x="2033" y="126"/>
                  <a:pt x="2063" y="126"/>
                </a:cubicBezTo>
                <a:cubicBezTo>
                  <a:pt x="2096" y="126"/>
                  <a:pt x="2096" y="126"/>
                  <a:pt x="2096" y="126"/>
                </a:cubicBezTo>
                <a:cubicBezTo>
                  <a:pt x="2096" y="179"/>
                  <a:pt x="2096" y="179"/>
                  <a:pt x="2096" y="179"/>
                </a:cubicBezTo>
                <a:lnTo>
                  <a:pt x="2004" y="179"/>
                </a:lnTo>
                <a:close/>
                <a:moveTo>
                  <a:pt x="2145" y="128"/>
                </a:moveTo>
                <a:cubicBezTo>
                  <a:pt x="2145" y="128"/>
                  <a:pt x="2145" y="128"/>
                  <a:pt x="2145" y="128"/>
                </a:cubicBezTo>
                <a:cubicBezTo>
                  <a:pt x="2237" y="128"/>
                  <a:pt x="2237" y="128"/>
                  <a:pt x="2237" y="128"/>
                </a:cubicBezTo>
                <a:cubicBezTo>
                  <a:pt x="2237" y="365"/>
                  <a:pt x="2237" y="365"/>
                  <a:pt x="2237" y="365"/>
                </a:cubicBezTo>
                <a:cubicBezTo>
                  <a:pt x="2145" y="365"/>
                  <a:pt x="2145" y="365"/>
                  <a:pt x="2145" y="365"/>
                </a:cubicBezTo>
                <a:lnTo>
                  <a:pt x="2145" y="128"/>
                </a:lnTo>
                <a:close/>
                <a:moveTo>
                  <a:pt x="2111" y="213"/>
                </a:moveTo>
                <a:cubicBezTo>
                  <a:pt x="2111" y="213"/>
                  <a:pt x="2111" y="213"/>
                  <a:pt x="2111" y="213"/>
                </a:cubicBezTo>
                <a:cubicBezTo>
                  <a:pt x="2048" y="213"/>
                  <a:pt x="2048" y="213"/>
                  <a:pt x="2048" y="213"/>
                </a:cubicBezTo>
                <a:cubicBezTo>
                  <a:pt x="2028" y="213"/>
                  <a:pt x="2013" y="220"/>
                  <a:pt x="2002" y="232"/>
                </a:cubicBezTo>
                <a:cubicBezTo>
                  <a:pt x="1992" y="245"/>
                  <a:pt x="1986" y="261"/>
                  <a:pt x="1986" y="282"/>
                </a:cubicBezTo>
                <a:cubicBezTo>
                  <a:pt x="1986" y="308"/>
                  <a:pt x="1986" y="308"/>
                  <a:pt x="1986" y="308"/>
                </a:cubicBezTo>
                <a:cubicBezTo>
                  <a:pt x="1986" y="356"/>
                  <a:pt x="2010" y="380"/>
                  <a:pt x="2057" y="380"/>
                </a:cubicBezTo>
                <a:cubicBezTo>
                  <a:pt x="2111" y="380"/>
                  <a:pt x="2111" y="380"/>
                  <a:pt x="2111" y="380"/>
                </a:cubicBezTo>
                <a:lnTo>
                  <a:pt x="2111" y="213"/>
                </a:lnTo>
                <a:close/>
                <a:moveTo>
                  <a:pt x="2111" y="112"/>
                </a:moveTo>
                <a:cubicBezTo>
                  <a:pt x="2111" y="112"/>
                  <a:pt x="2111" y="112"/>
                  <a:pt x="2111" y="112"/>
                </a:cubicBezTo>
                <a:cubicBezTo>
                  <a:pt x="2066" y="112"/>
                  <a:pt x="2066" y="112"/>
                  <a:pt x="2066" y="112"/>
                </a:cubicBezTo>
                <a:cubicBezTo>
                  <a:pt x="2037" y="112"/>
                  <a:pt x="2016" y="119"/>
                  <a:pt x="2004" y="133"/>
                </a:cubicBezTo>
                <a:cubicBezTo>
                  <a:pt x="1992" y="146"/>
                  <a:pt x="1986" y="167"/>
                  <a:pt x="1986" y="193"/>
                </a:cubicBezTo>
                <a:cubicBezTo>
                  <a:pt x="2111" y="193"/>
                  <a:pt x="2111" y="193"/>
                  <a:pt x="2111" y="193"/>
                </a:cubicBezTo>
                <a:lnTo>
                  <a:pt x="2111" y="112"/>
                </a:lnTo>
                <a:close/>
                <a:moveTo>
                  <a:pt x="2253" y="112"/>
                </a:moveTo>
                <a:cubicBezTo>
                  <a:pt x="2253" y="112"/>
                  <a:pt x="2253" y="112"/>
                  <a:pt x="2253" y="112"/>
                </a:cubicBezTo>
                <a:cubicBezTo>
                  <a:pt x="2129" y="112"/>
                  <a:pt x="2129" y="112"/>
                  <a:pt x="2129" y="112"/>
                </a:cubicBezTo>
                <a:cubicBezTo>
                  <a:pt x="2129" y="380"/>
                  <a:pt x="2129" y="380"/>
                  <a:pt x="2129" y="380"/>
                </a:cubicBezTo>
                <a:cubicBezTo>
                  <a:pt x="2253" y="380"/>
                  <a:pt x="2253" y="380"/>
                  <a:pt x="2253" y="380"/>
                </a:cubicBezTo>
                <a:lnTo>
                  <a:pt x="2253" y="112"/>
                </a:lnTo>
                <a:close/>
                <a:moveTo>
                  <a:pt x="1713" y="129"/>
                </a:moveTo>
                <a:cubicBezTo>
                  <a:pt x="1713" y="129"/>
                  <a:pt x="1713" y="129"/>
                  <a:pt x="1713" y="129"/>
                </a:cubicBezTo>
                <a:cubicBezTo>
                  <a:pt x="1805" y="129"/>
                  <a:pt x="1805" y="129"/>
                  <a:pt x="1805" y="129"/>
                </a:cubicBezTo>
                <a:cubicBezTo>
                  <a:pt x="1805" y="487"/>
                  <a:pt x="1805" y="487"/>
                  <a:pt x="1805" y="487"/>
                </a:cubicBezTo>
                <a:cubicBezTo>
                  <a:pt x="1713" y="487"/>
                  <a:pt x="1713" y="487"/>
                  <a:pt x="1713" y="487"/>
                </a:cubicBezTo>
                <a:lnTo>
                  <a:pt x="1713" y="129"/>
                </a:lnTo>
                <a:close/>
                <a:moveTo>
                  <a:pt x="1893" y="365"/>
                </a:moveTo>
                <a:cubicBezTo>
                  <a:pt x="1893" y="365"/>
                  <a:pt x="1893" y="365"/>
                  <a:pt x="1893" y="365"/>
                </a:cubicBezTo>
                <a:cubicBezTo>
                  <a:pt x="1854" y="365"/>
                  <a:pt x="1854" y="365"/>
                  <a:pt x="1854" y="365"/>
                </a:cubicBezTo>
                <a:cubicBezTo>
                  <a:pt x="1854" y="129"/>
                  <a:pt x="1854" y="129"/>
                  <a:pt x="1854" y="129"/>
                </a:cubicBezTo>
                <a:cubicBezTo>
                  <a:pt x="1896" y="129"/>
                  <a:pt x="1896" y="129"/>
                  <a:pt x="1896" y="129"/>
                </a:cubicBezTo>
                <a:cubicBezTo>
                  <a:pt x="1929" y="129"/>
                  <a:pt x="1946" y="148"/>
                  <a:pt x="1946" y="185"/>
                </a:cubicBezTo>
                <a:cubicBezTo>
                  <a:pt x="1946" y="307"/>
                  <a:pt x="1946" y="307"/>
                  <a:pt x="1946" y="307"/>
                </a:cubicBezTo>
                <a:cubicBezTo>
                  <a:pt x="1946" y="346"/>
                  <a:pt x="1928" y="365"/>
                  <a:pt x="1893" y="365"/>
                </a:cubicBezTo>
                <a:moveTo>
                  <a:pt x="1821" y="112"/>
                </a:moveTo>
                <a:cubicBezTo>
                  <a:pt x="1821" y="112"/>
                  <a:pt x="1821" y="112"/>
                  <a:pt x="1821" y="112"/>
                </a:cubicBezTo>
                <a:cubicBezTo>
                  <a:pt x="1697" y="112"/>
                  <a:pt x="1697" y="112"/>
                  <a:pt x="1697" y="112"/>
                </a:cubicBezTo>
                <a:cubicBezTo>
                  <a:pt x="1697" y="504"/>
                  <a:pt x="1697" y="504"/>
                  <a:pt x="1697" y="504"/>
                </a:cubicBezTo>
                <a:cubicBezTo>
                  <a:pt x="1821" y="504"/>
                  <a:pt x="1821" y="504"/>
                  <a:pt x="1821" y="504"/>
                </a:cubicBezTo>
                <a:lnTo>
                  <a:pt x="1821" y="112"/>
                </a:lnTo>
                <a:close/>
                <a:moveTo>
                  <a:pt x="1962" y="187"/>
                </a:moveTo>
                <a:cubicBezTo>
                  <a:pt x="1962" y="187"/>
                  <a:pt x="1962" y="187"/>
                  <a:pt x="1962" y="187"/>
                </a:cubicBezTo>
                <a:cubicBezTo>
                  <a:pt x="1962" y="137"/>
                  <a:pt x="1939" y="112"/>
                  <a:pt x="1894" y="112"/>
                </a:cubicBezTo>
                <a:cubicBezTo>
                  <a:pt x="1837" y="112"/>
                  <a:pt x="1837" y="112"/>
                  <a:pt x="1837" y="112"/>
                </a:cubicBezTo>
                <a:cubicBezTo>
                  <a:pt x="1837" y="380"/>
                  <a:pt x="1837" y="380"/>
                  <a:pt x="1837" y="380"/>
                </a:cubicBezTo>
                <a:cubicBezTo>
                  <a:pt x="1890" y="380"/>
                  <a:pt x="1890" y="380"/>
                  <a:pt x="1890" y="380"/>
                </a:cubicBezTo>
                <a:cubicBezTo>
                  <a:pt x="1938" y="380"/>
                  <a:pt x="1962" y="354"/>
                  <a:pt x="1962" y="302"/>
                </a:cubicBezTo>
                <a:lnTo>
                  <a:pt x="1962" y="187"/>
                </a:lnTo>
                <a:close/>
                <a:moveTo>
                  <a:pt x="1486" y="365"/>
                </a:moveTo>
                <a:cubicBezTo>
                  <a:pt x="1486" y="365"/>
                  <a:pt x="1486" y="365"/>
                  <a:pt x="1486" y="365"/>
                </a:cubicBezTo>
                <a:cubicBezTo>
                  <a:pt x="1465" y="365"/>
                  <a:pt x="1450" y="361"/>
                  <a:pt x="1441" y="352"/>
                </a:cubicBezTo>
                <a:cubicBezTo>
                  <a:pt x="1432" y="343"/>
                  <a:pt x="1427" y="329"/>
                  <a:pt x="1427" y="312"/>
                </a:cubicBezTo>
                <a:cubicBezTo>
                  <a:pt x="1519" y="312"/>
                  <a:pt x="1519" y="312"/>
                  <a:pt x="1519" y="312"/>
                </a:cubicBezTo>
                <a:cubicBezTo>
                  <a:pt x="1519" y="365"/>
                  <a:pt x="1519" y="365"/>
                  <a:pt x="1519" y="365"/>
                </a:cubicBezTo>
                <a:lnTo>
                  <a:pt x="1486" y="365"/>
                </a:lnTo>
                <a:close/>
                <a:moveTo>
                  <a:pt x="1635" y="360"/>
                </a:moveTo>
                <a:cubicBezTo>
                  <a:pt x="1635" y="360"/>
                  <a:pt x="1635" y="360"/>
                  <a:pt x="1635" y="360"/>
                </a:cubicBezTo>
                <a:cubicBezTo>
                  <a:pt x="1627" y="364"/>
                  <a:pt x="1609" y="365"/>
                  <a:pt x="1581" y="365"/>
                </a:cubicBezTo>
                <a:cubicBezTo>
                  <a:pt x="1566" y="365"/>
                  <a:pt x="1566" y="365"/>
                  <a:pt x="1566" y="365"/>
                </a:cubicBezTo>
                <a:cubicBezTo>
                  <a:pt x="1566" y="305"/>
                  <a:pt x="1566" y="305"/>
                  <a:pt x="1566" y="305"/>
                </a:cubicBezTo>
                <a:cubicBezTo>
                  <a:pt x="1566" y="293"/>
                  <a:pt x="1560" y="286"/>
                  <a:pt x="1547" y="282"/>
                </a:cubicBezTo>
                <a:cubicBezTo>
                  <a:pt x="1464" y="259"/>
                  <a:pt x="1464" y="259"/>
                  <a:pt x="1464" y="259"/>
                </a:cubicBezTo>
                <a:cubicBezTo>
                  <a:pt x="1450" y="255"/>
                  <a:pt x="1440" y="250"/>
                  <a:pt x="1435" y="244"/>
                </a:cubicBezTo>
                <a:cubicBezTo>
                  <a:pt x="1430" y="238"/>
                  <a:pt x="1427" y="228"/>
                  <a:pt x="1427" y="215"/>
                </a:cubicBezTo>
                <a:cubicBezTo>
                  <a:pt x="1427" y="190"/>
                  <a:pt x="1427" y="190"/>
                  <a:pt x="1427" y="190"/>
                </a:cubicBezTo>
                <a:cubicBezTo>
                  <a:pt x="1427" y="162"/>
                  <a:pt x="1436" y="143"/>
                  <a:pt x="1452" y="134"/>
                </a:cubicBezTo>
                <a:cubicBezTo>
                  <a:pt x="1462" y="129"/>
                  <a:pt x="1480" y="126"/>
                  <a:pt x="1506" y="126"/>
                </a:cubicBezTo>
                <a:cubicBezTo>
                  <a:pt x="1516" y="126"/>
                  <a:pt x="1516" y="126"/>
                  <a:pt x="1516" y="126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96"/>
                  <a:pt x="1518" y="202"/>
                  <a:pt x="1523" y="206"/>
                </a:cubicBezTo>
                <a:cubicBezTo>
                  <a:pt x="1526" y="209"/>
                  <a:pt x="1533" y="212"/>
                  <a:pt x="1542" y="214"/>
                </a:cubicBezTo>
                <a:cubicBezTo>
                  <a:pt x="1621" y="234"/>
                  <a:pt x="1621" y="234"/>
                  <a:pt x="1621" y="234"/>
                </a:cubicBezTo>
                <a:cubicBezTo>
                  <a:pt x="1647" y="241"/>
                  <a:pt x="1660" y="256"/>
                  <a:pt x="1660" y="281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0" y="336"/>
                  <a:pt x="1652" y="353"/>
                  <a:pt x="1635" y="360"/>
                </a:cubicBezTo>
                <a:moveTo>
                  <a:pt x="1567" y="180"/>
                </a:moveTo>
                <a:cubicBezTo>
                  <a:pt x="1567" y="180"/>
                  <a:pt x="1567" y="180"/>
                  <a:pt x="1567" y="180"/>
                </a:cubicBezTo>
                <a:cubicBezTo>
                  <a:pt x="1567" y="126"/>
                  <a:pt x="1567" y="126"/>
                  <a:pt x="1567" y="126"/>
                </a:cubicBezTo>
                <a:cubicBezTo>
                  <a:pt x="1601" y="126"/>
                  <a:pt x="1601" y="126"/>
                  <a:pt x="1601" y="126"/>
                </a:cubicBezTo>
                <a:cubicBezTo>
                  <a:pt x="1623" y="126"/>
                  <a:pt x="1638" y="131"/>
                  <a:pt x="1647" y="140"/>
                </a:cubicBezTo>
                <a:cubicBezTo>
                  <a:pt x="1656" y="150"/>
                  <a:pt x="1660" y="163"/>
                  <a:pt x="1660" y="180"/>
                </a:cubicBezTo>
                <a:lnTo>
                  <a:pt x="1567" y="180"/>
                </a:lnTo>
                <a:close/>
                <a:moveTo>
                  <a:pt x="1532" y="297"/>
                </a:moveTo>
                <a:cubicBezTo>
                  <a:pt x="1532" y="297"/>
                  <a:pt x="1532" y="297"/>
                  <a:pt x="1532" y="297"/>
                </a:cubicBezTo>
                <a:cubicBezTo>
                  <a:pt x="1413" y="297"/>
                  <a:pt x="1413" y="297"/>
                  <a:pt x="1413" y="297"/>
                </a:cubicBezTo>
                <a:cubicBezTo>
                  <a:pt x="1413" y="326"/>
                  <a:pt x="1419" y="346"/>
                  <a:pt x="1430" y="359"/>
                </a:cubicBezTo>
                <a:cubicBezTo>
                  <a:pt x="1442" y="373"/>
                  <a:pt x="1462" y="380"/>
                  <a:pt x="1489" y="380"/>
                </a:cubicBezTo>
                <a:cubicBezTo>
                  <a:pt x="1532" y="380"/>
                  <a:pt x="1532" y="380"/>
                  <a:pt x="1532" y="380"/>
                </a:cubicBezTo>
                <a:lnTo>
                  <a:pt x="1532" y="297"/>
                </a:lnTo>
                <a:close/>
                <a:moveTo>
                  <a:pt x="1675" y="275"/>
                </a:moveTo>
                <a:cubicBezTo>
                  <a:pt x="1675" y="275"/>
                  <a:pt x="1675" y="275"/>
                  <a:pt x="1675" y="275"/>
                </a:cubicBezTo>
                <a:cubicBezTo>
                  <a:pt x="1675" y="247"/>
                  <a:pt x="1660" y="229"/>
                  <a:pt x="1631" y="221"/>
                </a:cubicBezTo>
                <a:cubicBezTo>
                  <a:pt x="1558" y="203"/>
                  <a:pt x="1558" y="203"/>
                  <a:pt x="1558" y="203"/>
                </a:cubicBezTo>
                <a:cubicBezTo>
                  <a:pt x="1540" y="198"/>
                  <a:pt x="1532" y="192"/>
                  <a:pt x="1532" y="183"/>
                </a:cubicBezTo>
                <a:cubicBezTo>
                  <a:pt x="1532" y="112"/>
                  <a:pt x="1532" y="112"/>
                  <a:pt x="1532" y="112"/>
                </a:cubicBezTo>
                <a:cubicBezTo>
                  <a:pt x="1502" y="112"/>
                  <a:pt x="1502" y="112"/>
                  <a:pt x="1502" y="112"/>
                </a:cubicBezTo>
                <a:cubicBezTo>
                  <a:pt x="1472" y="112"/>
                  <a:pt x="1452" y="115"/>
                  <a:pt x="1441" y="121"/>
                </a:cubicBezTo>
                <a:cubicBezTo>
                  <a:pt x="1422" y="131"/>
                  <a:pt x="1413" y="152"/>
                  <a:pt x="1413" y="183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3" y="232"/>
                  <a:pt x="1416" y="244"/>
                  <a:pt x="1422" y="253"/>
                </a:cubicBezTo>
                <a:cubicBezTo>
                  <a:pt x="1429" y="262"/>
                  <a:pt x="1439" y="268"/>
                  <a:pt x="1454" y="272"/>
                </a:cubicBezTo>
                <a:cubicBezTo>
                  <a:pt x="1531" y="292"/>
                  <a:pt x="1531" y="292"/>
                  <a:pt x="1531" y="292"/>
                </a:cubicBezTo>
                <a:cubicBezTo>
                  <a:pt x="1543" y="295"/>
                  <a:pt x="1543" y="295"/>
                  <a:pt x="1543" y="295"/>
                </a:cubicBezTo>
                <a:cubicBezTo>
                  <a:pt x="1547" y="297"/>
                  <a:pt x="1547" y="297"/>
                  <a:pt x="1547" y="297"/>
                </a:cubicBezTo>
                <a:cubicBezTo>
                  <a:pt x="1550" y="299"/>
                  <a:pt x="1552" y="304"/>
                  <a:pt x="1552" y="312"/>
                </a:cubicBezTo>
                <a:cubicBezTo>
                  <a:pt x="1552" y="380"/>
                  <a:pt x="1552" y="380"/>
                  <a:pt x="1552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618" y="380"/>
                  <a:pt x="1637" y="377"/>
                  <a:pt x="1647" y="371"/>
                </a:cubicBezTo>
                <a:cubicBezTo>
                  <a:pt x="1666" y="361"/>
                  <a:pt x="1675" y="340"/>
                  <a:pt x="1675" y="309"/>
                </a:cubicBezTo>
                <a:lnTo>
                  <a:pt x="1675" y="275"/>
                </a:lnTo>
                <a:close/>
                <a:moveTo>
                  <a:pt x="1659" y="133"/>
                </a:moveTo>
                <a:cubicBezTo>
                  <a:pt x="1659" y="133"/>
                  <a:pt x="1659" y="133"/>
                  <a:pt x="1659" y="133"/>
                </a:cubicBezTo>
                <a:cubicBezTo>
                  <a:pt x="1647" y="119"/>
                  <a:pt x="1626" y="112"/>
                  <a:pt x="1597" y="112"/>
                </a:cubicBezTo>
                <a:cubicBezTo>
                  <a:pt x="1552" y="112"/>
                  <a:pt x="1552" y="112"/>
                  <a:pt x="1552" y="112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677" y="195"/>
                  <a:pt x="1677" y="195"/>
                  <a:pt x="1677" y="195"/>
                </a:cubicBezTo>
                <a:cubicBezTo>
                  <a:pt x="1677" y="167"/>
                  <a:pt x="1671" y="147"/>
                  <a:pt x="1659" y="133"/>
                </a:cubicBezTo>
                <a:moveTo>
                  <a:pt x="1254" y="112"/>
                </a:moveTo>
                <a:cubicBezTo>
                  <a:pt x="1254" y="112"/>
                  <a:pt x="1254" y="112"/>
                  <a:pt x="1254" y="112"/>
                </a:cubicBezTo>
                <a:cubicBezTo>
                  <a:pt x="1198" y="112"/>
                  <a:pt x="1198" y="112"/>
                  <a:pt x="1198" y="112"/>
                </a:cubicBezTo>
                <a:cubicBezTo>
                  <a:pt x="1152" y="112"/>
                  <a:pt x="1130" y="137"/>
                  <a:pt x="1130" y="187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130" y="354"/>
                  <a:pt x="1154" y="380"/>
                  <a:pt x="1202" y="380"/>
                </a:cubicBezTo>
                <a:cubicBezTo>
                  <a:pt x="1254" y="380"/>
                  <a:pt x="1254" y="380"/>
                  <a:pt x="1254" y="380"/>
                </a:cubicBezTo>
                <a:lnTo>
                  <a:pt x="1254" y="112"/>
                </a:lnTo>
                <a:close/>
                <a:moveTo>
                  <a:pt x="1390" y="187"/>
                </a:moveTo>
                <a:cubicBezTo>
                  <a:pt x="1390" y="187"/>
                  <a:pt x="1390" y="187"/>
                  <a:pt x="1390" y="187"/>
                </a:cubicBezTo>
                <a:cubicBezTo>
                  <a:pt x="1390" y="137"/>
                  <a:pt x="1368" y="112"/>
                  <a:pt x="1322" y="112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6" y="380"/>
                  <a:pt x="1266" y="380"/>
                  <a:pt x="1266" y="380"/>
                </a:cubicBezTo>
                <a:cubicBezTo>
                  <a:pt x="1318" y="380"/>
                  <a:pt x="1318" y="380"/>
                  <a:pt x="1318" y="380"/>
                </a:cubicBezTo>
                <a:cubicBezTo>
                  <a:pt x="1366" y="380"/>
                  <a:pt x="1390" y="354"/>
                  <a:pt x="1390" y="302"/>
                </a:cubicBezTo>
                <a:lnTo>
                  <a:pt x="1390" y="187"/>
                </a:lnTo>
                <a:close/>
                <a:moveTo>
                  <a:pt x="971" y="112"/>
                </a:moveTo>
                <a:cubicBezTo>
                  <a:pt x="971" y="112"/>
                  <a:pt x="971" y="112"/>
                  <a:pt x="971" y="112"/>
                </a:cubicBezTo>
                <a:cubicBezTo>
                  <a:pt x="847" y="112"/>
                  <a:pt x="847" y="112"/>
                  <a:pt x="847" y="112"/>
                </a:cubicBezTo>
                <a:cubicBezTo>
                  <a:pt x="847" y="380"/>
                  <a:pt x="847" y="380"/>
                  <a:pt x="847" y="380"/>
                </a:cubicBezTo>
                <a:cubicBezTo>
                  <a:pt x="971" y="380"/>
                  <a:pt x="971" y="380"/>
                  <a:pt x="971" y="380"/>
                </a:cubicBezTo>
                <a:lnTo>
                  <a:pt x="971" y="112"/>
                </a:lnTo>
                <a:close/>
                <a:moveTo>
                  <a:pt x="1109" y="190"/>
                </a:moveTo>
                <a:cubicBezTo>
                  <a:pt x="1109" y="190"/>
                  <a:pt x="1109" y="190"/>
                  <a:pt x="1109" y="190"/>
                </a:cubicBezTo>
                <a:cubicBezTo>
                  <a:pt x="1109" y="138"/>
                  <a:pt x="1083" y="112"/>
                  <a:pt x="1030" y="112"/>
                </a:cubicBezTo>
                <a:cubicBezTo>
                  <a:pt x="984" y="112"/>
                  <a:pt x="984" y="112"/>
                  <a:pt x="984" y="112"/>
                </a:cubicBezTo>
                <a:cubicBezTo>
                  <a:pt x="984" y="380"/>
                  <a:pt x="984" y="380"/>
                  <a:pt x="984" y="380"/>
                </a:cubicBezTo>
                <a:cubicBezTo>
                  <a:pt x="1109" y="380"/>
                  <a:pt x="1109" y="380"/>
                  <a:pt x="1109" y="380"/>
                </a:cubicBezTo>
                <a:lnTo>
                  <a:pt x="1109" y="190"/>
                </a:lnTo>
                <a:close/>
                <a:moveTo>
                  <a:pt x="689" y="112"/>
                </a:moveTo>
                <a:cubicBezTo>
                  <a:pt x="689" y="112"/>
                  <a:pt x="689" y="112"/>
                  <a:pt x="689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588" y="112"/>
                  <a:pt x="565" y="137"/>
                  <a:pt x="565" y="187"/>
                </a:cubicBezTo>
                <a:cubicBezTo>
                  <a:pt x="565" y="302"/>
                  <a:pt x="565" y="302"/>
                  <a:pt x="565" y="302"/>
                </a:cubicBezTo>
                <a:cubicBezTo>
                  <a:pt x="565" y="354"/>
                  <a:pt x="589" y="380"/>
                  <a:pt x="637" y="380"/>
                </a:cubicBezTo>
                <a:cubicBezTo>
                  <a:pt x="689" y="380"/>
                  <a:pt x="689" y="380"/>
                  <a:pt x="689" y="380"/>
                </a:cubicBezTo>
                <a:lnTo>
                  <a:pt x="689" y="112"/>
                </a:lnTo>
                <a:close/>
                <a:moveTo>
                  <a:pt x="826" y="187"/>
                </a:moveTo>
                <a:cubicBezTo>
                  <a:pt x="826" y="187"/>
                  <a:pt x="826" y="187"/>
                  <a:pt x="826" y="187"/>
                </a:cubicBezTo>
                <a:cubicBezTo>
                  <a:pt x="826" y="137"/>
                  <a:pt x="803" y="112"/>
                  <a:pt x="758" y="112"/>
                </a:cubicBezTo>
                <a:cubicBezTo>
                  <a:pt x="702" y="112"/>
                  <a:pt x="702" y="112"/>
                  <a:pt x="702" y="112"/>
                </a:cubicBezTo>
                <a:cubicBezTo>
                  <a:pt x="702" y="380"/>
                  <a:pt x="702" y="380"/>
                  <a:pt x="702" y="380"/>
                </a:cubicBezTo>
                <a:cubicBezTo>
                  <a:pt x="754" y="380"/>
                  <a:pt x="754" y="380"/>
                  <a:pt x="754" y="380"/>
                </a:cubicBezTo>
                <a:cubicBezTo>
                  <a:pt x="802" y="380"/>
                  <a:pt x="826" y="354"/>
                  <a:pt x="826" y="302"/>
                </a:cubicBezTo>
                <a:lnTo>
                  <a:pt x="826" y="187"/>
                </a:lnTo>
                <a:close/>
                <a:moveTo>
                  <a:pt x="543" y="159"/>
                </a:moveTo>
                <a:cubicBezTo>
                  <a:pt x="543" y="159"/>
                  <a:pt x="543" y="159"/>
                  <a:pt x="543" y="159"/>
                </a:cubicBezTo>
                <a:cubicBezTo>
                  <a:pt x="539" y="148"/>
                  <a:pt x="535" y="139"/>
                  <a:pt x="529" y="133"/>
                </a:cubicBezTo>
                <a:cubicBezTo>
                  <a:pt x="517" y="119"/>
                  <a:pt x="496" y="112"/>
                  <a:pt x="468" y="112"/>
                </a:cubicBezTo>
                <a:cubicBezTo>
                  <a:pt x="423" y="112"/>
                  <a:pt x="423" y="112"/>
                  <a:pt x="423" y="112"/>
                </a:cubicBezTo>
                <a:cubicBezTo>
                  <a:pt x="423" y="246"/>
                  <a:pt x="423" y="246"/>
                  <a:pt x="423" y="246"/>
                </a:cubicBezTo>
                <a:cubicBezTo>
                  <a:pt x="547" y="246"/>
                  <a:pt x="547" y="246"/>
                  <a:pt x="547" y="246"/>
                </a:cubicBezTo>
                <a:cubicBezTo>
                  <a:pt x="547" y="197"/>
                  <a:pt x="545" y="167"/>
                  <a:pt x="543" y="159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380"/>
                  <a:pt x="285" y="380"/>
                  <a:pt x="285" y="380"/>
                </a:cubicBezTo>
                <a:cubicBezTo>
                  <a:pt x="409" y="380"/>
                  <a:pt x="409" y="380"/>
                  <a:pt x="409" y="380"/>
                </a:cubicBezTo>
                <a:lnTo>
                  <a:pt x="409" y="112"/>
                </a:lnTo>
                <a:close/>
                <a:moveTo>
                  <a:pt x="1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124" y="380"/>
                  <a:pt x="124" y="380"/>
                  <a:pt x="124" y="380"/>
                </a:cubicBezTo>
                <a:lnTo>
                  <a:pt x="124" y="0"/>
                </a:lnTo>
                <a:close/>
                <a:moveTo>
                  <a:pt x="265" y="281"/>
                </a:moveTo>
                <a:cubicBezTo>
                  <a:pt x="265" y="281"/>
                  <a:pt x="265" y="281"/>
                  <a:pt x="265" y="281"/>
                </a:cubicBezTo>
                <a:cubicBezTo>
                  <a:pt x="265" y="272"/>
                  <a:pt x="262" y="265"/>
                  <a:pt x="257" y="259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47" y="231"/>
                  <a:pt x="255" y="224"/>
                  <a:pt x="258" y="221"/>
                </a:cubicBezTo>
                <a:cubicBezTo>
                  <a:pt x="263" y="215"/>
                  <a:pt x="265" y="208"/>
                  <a:pt x="265" y="199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380"/>
                  <a:pt x="141" y="380"/>
                  <a:pt x="141" y="380"/>
                </a:cubicBezTo>
                <a:cubicBezTo>
                  <a:pt x="265" y="380"/>
                  <a:pt x="265" y="380"/>
                  <a:pt x="265" y="380"/>
                </a:cubicBezTo>
                <a:lnTo>
                  <a:pt x="265" y="281"/>
                </a:lnTo>
                <a:close/>
              </a:path>
            </a:pathLst>
          </a:custGeom>
          <a:solidFill>
            <a:srgbClr val="0A6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206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2869</Words>
  <Application>Microsoft Office PowerPoint</Application>
  <PresentationFormat>On-screen Show (4:3)</PresentationFormat>
  <Paragraphs>1000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맑은 고딕</vt:lpstr>
      <vt:lpstr>Arial</vt:lpstr>
      <vt:lpstr>AvenirNext LT Pro Bold</vt:lpstr>
      <vt:lpstr>AvenirNext LT Pro Medium</vt:lpstr>
      <vt:lpstr>Calibri</vt:lpstr>
      <vt:lpstr>Helvetica</vt:lpstr>
      <vt:lpstr>Open Sans</vt:lpstr>
      <vt:lpstr>Times New Roman</vt:lpstr>
      <vt:lpstr>Wingdings</vt:lpstr>
      <vt:lpstr>Office Theme</vt:lpstr>
      <vt:lpstr>Custom Design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Giani Apostol</cp:lastModifiedBy>
  <cp:revision>173</cp:revision>
  <cp:lastPrinted>2017-10-24T09:43:29Z</cp:lastPrinted>
  <dcterms:created xsi:type="dcterms:W3CDTF">2014-04-01T16:35:38Z</dcterms:created>
  <dcterms:modified xsi:type="dcterms:W3CDTF">2017-10-25T11:16:27Z</dcterms:modified>
</cp:coreProperties>
</file>